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11.xml" ContentType="application/vnd.ms-office.chartstyle+xml"/>
  <Override PartName="/ppt/charts/colors1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04" r:id="rId2"/>
    <p:sldId id="303" r:id="rId3"/>
    <p:sldId id="282" r:id="rId4"/>
    <p:sldId id="306" r:id="rId5"/>
    <p:sldId id="283" r:id="rId6"/>
    <p:sldId id="308" r:id="rId7"/>
    <p:sldId id="284" r:id="rId8"/>
    <p:sldId id="307" r:id="rId9"/>
    <p:sldId id="285" r:id="rId10"/>
    <p:sldId id="286" r:id="rId11"/>
    <p:sldId id="309" r:id="rId12"/>
    <p:sldId id="287" r:id="rId13"/>
    <p:sldId id="311" r:id="rId14"/>
    <p:sldId id="305" r:id="rId15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436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29" userDrawn="1">
          <p15:clr>
            <a:srgbClr val="A4A3A4"/>
          </p15:clr>
        </p15:guide>
        <p15:guide id="8" pos="2593" userDrawn="1">
          <p15:clr>
            <a:srgbClr val="A4A3A4"/>
          </p15:clr>
        </p15:guide>
        <p15:guide id="9" orient="horz" pos="3725" userDrawn="1">
          <p15:clr>
            <a:srgbClr val="A4A3A4"/>
          </p15:clr>
        </p15:guide>
        <p15:guide id="10" orient="horz" pos="777" userDrawn="1">
          <p15:clr>
            <a:srgbClr val="A4A3A4"/>
          </p15:clr>
        </p15:guide>
        <p15:guide id="11" pos="846" userDrawn="1">
          <p15:clr>
            <a:srgbClr val="A4A3A4"/>
          </p15:clr>
        </p15:guide>
        <p15:guide id="12" pos="4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2A"/>
    <a:srgbClr val="334286"/>
    <a:srgbClr val="4FAF4F"/>
    <a:srgbClr val="E1002B"/>
    <a:srgbClr val="7F7F7F"/>
    <a:srgbClr val="FFC32D"/>
    <a:srgbClr val="2B67AF"/>
    <a:srgbClr val="FFE5EA"/>
    <a:srgbClr val="FFC32E"/>
    <a:srgbClr val="EDF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25" autoAdjust="0"/>
    <p:restoredTop sz="96366" autoAdjust="0"/>
  </p:normalViewPr>
  <p:slideViewPr>
    <p:cSldViewPr snapToGrid="0" snapToObjects="1">
      <p:cViewPr varScale="1">
        <p:scale>
          <a:sx n="92" d="100"/>
          <a:sy n="92" d="100"/>
        </p:scale>
        <p:origin x="-108" y="-102"/>
      </p:cViewPr>
      <p:guideLst>
        <p:guide orient="horz" pos="142"/>
        <p:guide orient="horz" pos="3929"/>
        <p:guide orient="horz" pos="3725"/>
        <p:guide orient="horz" pos="777"/>
        <p:guide pos="1436"/>
        <p:guide pos="234"/>
        <p:guide pos="2593"/>
        <p:guide pos="846"/>
        <p:guide pos="48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1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1010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31313131313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344493770651772E-2"/>
          <c:y val="8.1328205063584527E-2"/>
          <c:w val="0.96931101245869644"/>
          <c:h val="0.67532053579525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родившихся</c:v>
                </c:pt>
              </c:strCache>
            </c:strRef>
          </c:tx>
          <c:spPr>
            <a:solidFill>
              <a:srgbClr val="E1002B"/>
            </a:solidFill>
            <a:ln>
              <a:solidFill>
                <a:srgbClr val="E1002B"/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4.18486193745048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30-4970-8F04-A14FD0426AB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Лист1!$A$2:$A$28</c:f>
              <c:strCache>
                <c:ptCount val="2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</c:strCache>
            </c:strRef>
          </c:cat>
          <c:val>
            <c:numRef>
              <c:f>Лист1!$B$2:$B$28</c:f>
              <c:numCache>
                <c:formatCode>0</c:formatCode>
                <c:ptCount val="27"/>
                <c:pt idx="0">
                  <c:v>476</c:v>
                </c:pt>
                <c:pt idx="1">
                  <c:v>417</c:v>
                </c:pt>
                <c:pt idx="2">
                  <c:v>417</c:v>
                </c:pt>
                <c:pt idx="3">
                  <c:v>463</c:v>
                </c:pt>
                <c:pt idx="4">
                  <c:v>439</c:v>
                </c:pt>
                <c:pt idx="5">
                  <c:v>449</c:v>
                </c:pt>
                <c:pt idx="6">
                  <c:v>523</c:v>
                </c:pt>
                <c:pt idx="7">
                  <c:v>467</c:v>
                </c:pt>
                <c:pt idx="8">
                  <c:v>489</c:v>
                </c:pt>
                <c:pt idx="9">
                  <c:v>507</c:v>
                </c:pt>
                <c:pt idx="10">
                  <c:v>430</c:v>
                </c:pt>
                <c:pt idx="11">
                  <c:v>481</c:v>
                </c:pt>
                <c:pt idx="12">
                  <c:v>397</c:v>
                </c:pt>
                <c:pt idx="13">
                  <c:v>348</c:v>
                </c:pt>
                <c:pt idx="14">
                  <c:v>462</c:v>
                </c:pt>
                <c:pt idx="15">
                  <c:v>445</c:v>
                </c:pt>
                <c:pt idx="16">
                  <c:v>427</c:v>
                </c:pt>
                <c:pt idx="17">
                  <c:v>453</c:v>
                </c:pt>
                <c:pt idx="18">
                  <c:v>488</c:v>
                </c:pt>
                <c:pt idx="19">
                  <c:v>449</c:v>
                </c:pt>
                <c:pt idx="20">
                  <c:v>492</c:v>
                </c:pt>
                <c:pt idx="21">
                  <c:v>458</c:v>
                </c:pt>
                <c:pt idx="22">
                  <c:v>385</c:v>
                </c:pt>
                <c:pt idx="23">
                  <c:v>449</c:v>
                </c:pt>
                <c:pt idx="24">
                  <c:v>385</c:v>
                </c:pt>
                <c:pt idx="25">
                  <c:v>380</c:v>
                </c:pt>
                <c:pt idx="26">
                  <c:v>414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30-4970-8F04-A14FD0426A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умерших</c:v>
                </c:pt>
              </c:strCache>
            </c:strRef>
          </c:tx>
          <c:spPr>
            <a:solidFill>
              <a:srgbClr val="334286"/>
            </a:solidFill>
            <a:ln>
              <a:solidFill>
                <a:srgbClr val="334286"/>
              </a:solidFill>
            </a:ln>
            <a:effectLst/>
          </c:spPr>
          <c:invertIfNegative val="0"/>
          <c:dLbls>
            <c:numFmt formatCode="#,##0;#,##0" sourceLinked="0"/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Лист1!$A$2:$A$28</c:f>
              <c:strCache>
                <c:ptCount val="2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</c:strCache>
            </c:strRef>
          </c:cat>
          <c:val>
            <c:numRef>
              <c:f>Лист1!$C$2:$C$28</c:f>
              <c:numCache>
                <c:formatCode>0</c:formatCode>
                <c:ptCount val="27"/>
                <c:pt idx="0">
                  <c:v>-977</c:v>
                </c:pt>
                <c:pt idx="1">
                  <c:v>-828</c:v>
                </c:pt>
                <c:pt idx="2">
                  <c:v>-797</c:v>
                </c:pt>
                <c:pt idx="3">
                  <c:v>-861</c:v>
                </c:pt>
                <c:pt idx="4">
                  <c:v>-1269</c:v>
                </c:pt>
                <c:pt idx="5">
                  <c:v>-1009</c:v>
                </c:pt>
                <c:pt idx="6">
                  <c:v>-1061</c:v>
                </c:pt>
                <c:pt idx="7">
                  <c:v>-970</c:v>
                </c:pt>
                <c:pt idx="8">
                  <c:v>-1017</c:v>
                </c:pt>
                <c:pt idx="9">
                  <c:v>-1240</c:v>
                </c:pt>
                <c:pt idx="10">
                  <c:v>-1090</c:v>
                </c:pt>
                <c:pt idx="11">
                  <c:v>-1751</c:v>
                </c:pt>
                <c:pt idx="12">
                  <c:v>-1502</c:v>
                </c:pt>
                <c:pt idx="13">
                  <c:v>-1021</c:v>
                </c:pt>
                <c:pt idx="14">
                  <c:v>-1127</c:v>
                </c:pt>
                <c:pt idx="15">
                  <c:v>-1045</c:v>
                </c:pt>
                <c:pt idx="16">
                  <c:v>-927</c:v>
                </c:pt>
                <c:pt idx="17">
                  <c:v>-956</c:v>
                </c:pt>
                <c:pt idx="18">
                  <c:v>-1198</c:v>
                </c:pt>
                <c:pt idx="19">
                  <c:v>-968</c:v>
                </c:pt>
                <c:pt idx="20">
                  <c:v>-1343</c:v>
                </c:pt>
                <c:pt idx="21">
                  <c:v>-1527</c:v>
                </c:pt>
                <c:pt idx="22">
                  <c:v>-1659</c:v>
                </c:pt>
                <c:pt idx="23">
                  <c:v>-1356</c:v>
                </c:pt>
                <c:pt idx="24">
                  <c:v>-1090</c:v>
                </c:pt>
                <c:pt idx="25">
                  <c:v>-967</c:v>
                </c:pt>
                <c:pt idx="26">
                  <c:v>-1330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E30-4970-8F04-A14FD0426A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100"/>
        <c:axId val="31488640"/>
        <c:axId val="3149862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Естественный прирост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4"/>
              </a:solidFill>
              <a:ln w="57150">
                <a:solidFill>
                  <a:schemeClr val="accent4"/>
                </a:solidFill>
                <a:round/>
              </a:ln>
              <a:effectLst/>
            </c:spPr>
          </c:marker>
          <c:dLbls>
            <c:dLbl>
              <c:idx val="10"/>
              <c:layout>
                <c:manualLayout>
                  <c:x val="-3.210140590491703E-2"/>
                  <c:y val="6.77517450859647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32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Лист1!$A$2:$A$28</c:f>
              <c:strCache>
                <c:ptCount val="2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</c:strCache>
            </c:strRef>
          </c:cat>
          <c:val>
            <c:numRef>
              <c:f>Лист1!$D$2:$D$28</c:f>
              <c:numCache>
                <c:formatCode>0</c:formatCode>
                <c:ptCount val="27"/>
                <c:pt idx="0">
                  <c:v>-501</c:v>
                </c:pt>
                <c:pt idx="1">
                  <c:v>-411</c:v>
                </c:pt>
                <c:pt idx="2">
                  <c:v>-380</c:v>
                </c:pt>
                <c:pt idx="3">
                  <c:v>-398</c:v>
                </c:pt>
                <c:pt idx="4">
                  <c:v>-830</c:v>
                </c:pt>
                <c:pt idx="5">
                  <c:v>-560</c:v>
                </c:pt>
                <c:pt idx="6">
                  <c:v>-538</c:v>
                </c:pt>
                <c:pt idx="7">
                  <c:v>-503</c:v>
                </c:pt>
                <c:pt idx="8">
                  <c:v>-528</c:v>
                </c:pt>
                <c:pt idx="9">
                  <c:v>-733</c:v>
                </c:pt>
                <c:pt idx="10">
                  <c:v>-660</c:v>
                </c:pt>
                <c:pt idx="11">
                  <c:v>-1270</c:v>
                </c:pt>
                <c:pt idx="12">
                  <c:v>-1105</c:v>
                </c:pt>
                <c:pt idx="13">
                  <c:v>-673</c:v>
                </c:pt>
                <c:pt idx="14">
                  <c:v>-665</c:v>
                </c:pt>
                <c:pt idx="15">
                  <c:v>-600</c:v>
                </c:pt>
                <c:pt idx="16">
                  <c:v>-500</c:v>
                </c:pt>
                <c:pt idx="17">
                  <c:v>-503</c:v>
                </c:pt>
                <c:pt idx="18">
                  <c:v>-710</c:v>
                </c:pt>
                <c:pt idx="19">
                  <c:v>-519</c:v>
                </c:pt>
                <c:pt idx="20">
                  <c:v>-851</c:v>
                </c:pt>
                <c:pt idx="21">
                  <c:v>-1069</c:v>
                </c:pt>
                <c:pt idx="22">
                  <c:v>-1274</c:v>
                </c:pt>
                <c:pt idx="23">
                  <c:v>-907</c:v>
                </c:pt>
                <c:pt idx="24">
                  <c:v>-705</c:v>
                </c:pt>
                <c:pt idx="25">
                  <c:v>-587</c:v>
                </c:pt>
                <c:pt idx="26">
                  <c:v>-916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DE30-4970-8F04-A14FD0426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88640"/>
        <c:axId val="31498624"/>
      </c:lineChart>
      <c:catAx>
        <c:axId val="3148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800" b="1" i="0" u="none" strike="noStrike" kern="1200" cap="all" spc="-50" normalizeH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498624"/>
        <c:crosses val="autoZero"/>
        <c:auto val="1"/>
        <c:lblAlgn val="ctr"/>
        <c:lblOffset val="100"/>
        <c:noMultiLvlLbl val="0"/>
      </c:catAx>
      <c:valAx>
        <c:axId val="3149862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148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344493770651772E-2"/>
          <c:y val="8.1328205063584527E-2"/>
          <c:w val="0.96931101245869644"/>
          <c:h val="0.64878698627756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браки</c:v>
                </c:pt>
              </c:strCache>
            </c:strRef>
          </c:tx>
          <c:spPr>
            <a:solidFill>
              <a:srgbClr val="334286"/>
            </a:solidFill>
            <a:ln>
              <a:solidFill>
                <a:srgbClr val="334286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4FAF4F"/>
              </a:solidFill>
              <a:ln>
                <a:solidFill>
                  <a:srgbClr val="4FAF4F"/>
                </a:solidFill>
              </a:ln>
              <a:effectLst/>
            </c:spPr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E3002A"/>
              </a:solidFill>
              <a:ln>
                <a:solidFill>
                  <a:srgbClr val="FF0000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E3002A"/>
              </a:solidFill>
              <a:ln>
                <a:solidFill>
                  <a:srgbClr val="FF0000"/>
                </a:solidFill>
              </a:ln>
              <a:effectLst/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E3002A"/>
              </a:solidFill>
              <a:ln>
                <a:solidFill>
                  <a:srgbClr val="FF0000"/>
                </a:solidFill>
              </a:ln>
              <a:effectLst/>
            </c:spPr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  <c:spPr>
              <a:solidFill>
                <a:srgbClr val="4FAF4F"/>
              </a:solidFill>
              <a:ln>
                <a:solidFill>
                  <a:srgbClr val="4FAF4F"/>
                </a:solidFill>
              </a:ln>
              <a:effectLst/>
            </c:spPr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Lbls>
            <c:dLbl>
              <c:idx val="5"/>
              <c:layout>
                <c:manualLayout>
                  <c:x val="4.18486193745048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30-4970-8F04-A14FD0426ABC}"/>
                </c:ext>
              </c:extLst>
            </c:dLbl>
            <c:dLbl>
              <c:idx val="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4FAF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3002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4FAF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3428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Лист1!$A$2:$A$24</c:f>
              <c:strCache>
                <c:ptCount val="23"/>
                <c:pt idx="0">
                  <c:v>го. Саранск</c:v>
                </c:pt>
                <c:pt idx="1">
                  <c:v>Ардатовский</c:v>
                </c:pt>
                <c:pt idx="2">
                  <c:v>Атюрьевский</c:v>
                </c:pt>
                <c:pt idx="3">
                  <c:v>Атяшевский</c:v>
                </c:pt>
                <c:pt idx="4">
                  <c:v>Б.Березниковский</c:v>
                </c:pt>
                <c:pt idx="5">
                  <c:v>Б.Игнатовский</c:v>
                </c:pt>
                <c:pt idx="6">
                  <c:v>Дубенский</c:v>
                </c:pt>
                <c:pt idx="7">
                  <c:v>Ельниковский</c:v>
                </c:pt>
                <c:pt idx="8">
                  <c:v>З.Полянский</c:v>
                </c:pt>
                <c:pt idx="9">
                  <c:v>Инсарский</c:v>
                </c:pt>
                <c:pt idx="10">
                  <c:v>Ичалковский</c:v>
                </c:pt>
                <c:pt idx="11">
                  <c:v>Кадошкинский</c:v>
                </c:pt>
                <c:pt idx="12">
                  <c:v>Ковылкинский</c:v>
                </c:pt>
                <c:pt idx="13">
                  <c:v>Кочкуровский</c:v>
                </c:pt>
                <c:pt idx="14">
                  <c:v>Краснослободский</c:v>
                </c:pt>
                <c:pt idx="15">
                  <c:v>Лямбирский</c:v>
                </c:pt>
                <c:pt idx="16">
                  <c:v>Ромодановский</c:v>
                </c:pt>
                <c:pt idx="17">
                  <c:v>Рузаевский</c:v>
                </c:pt>
                <c:pt idx="18">
                  <c:v>Старошайговский</c:v>
                </c:pt>
                <c:pt idx="19">
                  <c:v>Темниковский</c:v>
                </c:pt>
                <c:pt idx="20">
                  <c:v>Теньгушевский</c:v>
                </c:pt>
                <c:pt idx="21">
                  <c:v>Торбеевский</c:v>
                </c:pt>
                <c:pt idx="22">
                  <c:v>Чамзинский</c:v>
                </c:pt>
              </c:strCache>
            </c:strRef>
          </c:cat>
          <c:val>
            <c:numRef>
              <c:f>Лист1!$B$2:$B$24</c:f>
              <c:numCache>
                <c:formatCode>0.0</c:formatCode>
                <c:ptCount val="23"/>
                <c:pt idx="0">
                  <c:v>2.9</c:v>
                </c:pt>
                <c:pt idx="1">
                  <c:v>2.5</c:v>
                </c:pt>
                <c:pt idx="2">
                  <c:v>3.4</c:v>
                </c:pt>
                <c:pt idx="3">
                  <c:v>3.4</c:v>
                </c:pt>
                <c:pt idx="4">
                  <c:v>2.1</c:v>
                </c:pt>
                <c:pt idx="5">
                  <c:v>2</c:v>
                </c:pt>
                <c:pt idx="6">
                  <c:v>3.9</c:v>
                </c:pt>
                <c:pt idx="7">
                  <c:v>2.8</c:v>
                </c:pt>
                <c:pt idx="8">
                  <c:v>1.8</c:v>
                </c:pt>
                <c:pt idx="9">
                  <c:v>1.9</c:v>
                </c:pt>
                <c:pt idx="10">
                  <c:v>2.6</c:v>
                </c:pt>
                <c:pt idx="11">
                  <c:v>0.7</c:v>
                </c:pt>
                <c:pt idx="12">
                  <c:v>3.2</c:v>
                </c:pt>
                <c:pt idx="13">
                  <c:v>3.5</c:v>
                </c:pt>
                <c:pt idx="14">
                  <c:v>1.9</c:v>
                </c:pt>
                <c:pt idx="15">
                  <c:v>2.7</c:v>
                </c:pt>
                <c:pt idx="16">
                  <c:v>3.6</c:v>
                </c:pt>
                <c:pt idx="17">
                  <c:v>3.2</c:v>
                </c:pt>
                <c:pt idx="18">
                  <c:v>3</c:v>
                </c:pt>
                <c:pt idx="19">
                  <c:v>3</c:v>
                </c:pt>
                <c:pt idx="20">
                  <c:v>3.9</c:v>
                </c:pt>
                <c:pt idx="21">
                  <c:v>2.7</c:v>
                </c:pt>
                <c:pt idx="22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30-4970-8F04-A14FD0426A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63114624"/>
        <c:axId val="64866944"/>
      </c:barChart>
      <c:catAx>
        <c:axId val="6311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1" i="0" u="none" strike="noStrike" kern="1200" cap="all" spc="-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4866944"/>
        <c:crosses val="autoZero"/>
        <c:auto val="1"/>
        <c:lblAlgn val="ctr"/>
        <c:lblOffset val="100"/>
        <c:noMultiLvlLbl val="0"/>
      </c:catAx>
      <c:valAx>
        <c:axId val="64866944"/>
        <c:scaling>
          <c:orientation val="minMax"/>
          <c:max val="6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6311462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7531277156056E-2"/>
          <c:y val="3.3905707323380121E-2"/>
          <c:w val="0.88704892637106947"/>
          <c:h val="0.895520115830230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3.1252301114593123E-2"/>
                  <c:y val="-7.36399373474521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501938801559774E-2"/>
                  <c:y val="-3.6036565084923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673999571194189E-3"/>
                  <c:y val="-7.0506322992241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031529770528499E-3"/>
                  <c:y val="2.6635722019291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5352156189379787E-2"/>
                  <c:y val="-6.1105479926609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4527627196323138E-2"/>
                  <c:y val="-6.423909428182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387711995807645E-2"/>
                  <c:y val="-6.1105479926609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2402083726773225E-2"/>
                  <c:y val="6.7372708637030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aseline="0">
                    <a:solidFill>
                      <a:srgbClr val="4FAF4F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239</c:v>
                </c:pt>
                <c:pt idx="1">
                  <c:v>188</c:v>
                </c:pt>
                <c:pt idx="2">
                  <c:v>172</c:v>
                </c:pt>
                <c:pt idx="3">
                  <c:v>2</c:v>
                </c:pt>
                <c:pt idx="4">
                  <c:v>34</c:v>
                </c:pt>
                <c:pt idx="5">
                  <c:v>284</c:v>
                </c:pt>
                <c:pt idx="6">
                  <c:v>268</c:v>
                </c:pt>
                <c:pt idx="7">
                  <c:v>235</c:v>
                </c:pt>
                <c:pt idx="8">
                  <c:v>218</c:v>
                </c:pt>
                <c:pt idx="9">
                  <c:v>249</c:v>
                </c:pt>
                <c:pt idx="10">
                  <c:v>205</c:v>
                </c:pt>
                <c:pt idx="11">
                  <c:v>201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5365-43CB-AB7C-91955FAAFB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 cap="rnd">
              <a:solidFill>
                <a:srgbClr val="33428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427772121536478E-2"/>
                  <c:y val="-2.0368493308869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252301114593123E-2"/>
                  <c:y val="3.9170179440134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6501938801559774E-2"/>
                  <c:y val="5.7971865571398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8627482271109799E-2"/>
                  <c:y val="9.8708852189138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3377844584143151E-2"/>
                  <c:y val="5.1704636860977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4527627196323138E-2"/>
                  <c:y val="6.1105479926609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1577554733716472E-2"/>
                  <c:y val="-4.8571022505766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7152446039806469E-2"/>
                  <c:y val="5.7971865571398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aseline="0">
                    <a:solidFill>
                      <a:srgbClr val="334286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195</c:v>
                </c:pt>
                <c:pt idx="1">
                  <c:v>188</c:v>
                </c:pt>
                <c:pt idx="2">
                  <c:v>232</c:v>
                </c:pt>
                <c:pt idx="3">
                  <c:v>222</c:v>
                </c:pt>
                <c:pt idx="4">
                  <c:v>206</c:v>
                </c:pt>
                <c:pt idx="5">
                  <c:v>212</c:v>
                </c:pt>
                <c:pt idx="6">
                  <c:v>265</c:v>
                </c:pt>
                <c:pt idx="7">
                  <c:v>210</c:v>
                </c:pt>
                <c:pt idx="8">
                  <c:v>191</c:v>
                </c:pt>
                <c:pt idx="9">
                  <c:v>210</c:v>
                </c:pt>
                <c:pt idx="10">
                  <c:v>149</c:v>
                </c:pt>
                <c:pt idx="11">
                  <c:v>216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B-5365-43CB-AB7C-91955FAAFB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9825978245190033E-2"/>
                  <c:y val="5.9538672749003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500724626066701E-2"/>
                  <c:y val="4.70042153281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E3002A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169</c:v>
                </c:pt>
                <c:pt idx="1">
                  <c:v>159</c:v>
                </c:pt>
                <c:pt idx="2">
                  <c:v>210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049024"/>
        <c:axId val="72050560"/>
      </c:lineChart>
      <c:catAx>
        <c:axId val="7204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2050560"/>
        <c:crosses val="autoZero"/>
        <c:auto val="1"/>
        <c:lblAlgn val="ctr"/>
        <c:lblOffset val="100"/>
        <c:noMultiLvlLbl val="0"/>
      </c:catAx>
      <c:valAx>
        <c:axId val="72050560"/>
        <c:scaling>
          <c:orientation val="minMax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50" b="0" i="0" u="none" strike="noStrike" kern="1200" baseline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204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344493770651772E-2"/>
          <c:y val="8.1328205063584527E-2"/>
          <c:w val="0.96931101245869644"/>
          <c:h val="0.62225348089316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Естественный прирост</c:v>
                </c:pt>
              </c:strCache>
            </c:strRef>
          </c:tx>
          <c:spPr>
            <a:solidFill>
              <a:srgbClr val="334286"/>
            </a:solidFill>
            <a:ln>
              <a:solidFill>
                <a:srgbClr val="334286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4FAF4F"/>
              </a:solidFill>
              <a:ln>
                <a:solidFill>
                  <a:srgbClr val="4FAF4F"/>
                </a:solidFill>
              </a:ln>
              <a:effectLst/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E3002A"/>
              </a:solidFill>
              <a:ln>
                <a:solidFill>
                  <a:srgbClr val="E3002A"/>
                </a:solidFill>
              </a:ln>
              <a:effectLst/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4FAF4F"/>
              </a:solidFill>
              <a:ln>
                <a:solidFill>
                  <a:srgbClr val="4FAF4F"/>
                </a:solidFill>
              </a:ln>
              <a:effectLst/>
            </c:spPr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E3002A"/>
              </a:solidFill>
              <a:ln>
                <a:solidFill>
                  <a:srgbClr val="E3002A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E3002A"/>
              </a:solidFill>
              <a:ln>
                <a:solidFill>
                  <a:srgbClr val="FF0000"/>
                </a:solidFill>
              </a:ln>
              <a:effectLst/>
            </c:spPr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  <c:spPr>
              <a:solidFill>
                <a:srgbClr val="4FAF4F"/>
              </a:solidFill>
              <a:ln>
                <a:solidFill>
                  <a:srgbClr val="4FAF4F"/>
                </a:solidFill>
              </a:ln>
              <a:effectLst/>
            </c:spPr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  <c:spPr>
              <a:solidFill>
                <a:srgbClr val="4FAF4F"/>
              </a:solidFill>
              <a:ln>
                <a:solidFill>
                  <a:srgbClr val="4FAF4F"/>
                </a:solidFill>
              </a:ln>
              <a:effectLst/>
            </c:spPr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334286"/>
                        </a:solidFill>
                      </a:rPr>
                      <a:t>3</a:t>
                    </a:r>
                    <a:r>
                      <a:rPr lang="en-US" dirty="0" smtClean="0">
                        <a:solidFill>
                          <a:srgbClr val="334286"/>
                        </a:solidFill>
                      </a:rPr>
                      <a:t>.</a:t>
                    </a:r>
                    <a:r>
                      <a:rPr lang="ru-RU" dirty="0" smtClean="0">
                        <a:solidFill>
                          <a:srgbClr val="334286"/>
                        </a:solidFill>
                      </a:rPr>
                      <a:t>0</a:t>
                    </a:r>
                    <a:endParaRPr lang="en-US" dirty="0">
                      <a:solidFill>
                        <a:srgbClr val="334286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srgbClr val="4FAF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srgbClr val="33428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srgbClr val="33428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srgbClr val="E3002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8486193745048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30-4970-8F04-A14FD0426ABC}"/>
                </c:ext>
              </c:extLst>
            </c:dLbl>
            <c:dLbl>
              <c:idx val="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33428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33428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srgbClr val="4FAF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srgbClr val="33428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srgbClr val="E3002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3002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33428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srgbClr val="33428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srgbClr val="33428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srgbClr val="33428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srgbClr val="33428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srgbClr val="33428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srgbClr val="33428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srgbClr val="33428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srgbClr val="33428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4FAF4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Лист1!$A$2:$A$24</c:f>
              <c:strCache>
                <c:ptCount val="23"/>
                <c:pt idx="0">
                  <c:v>го. Саранск</c:v>
                </c:pt>
                <c:pt idx="1">
                  <c:v>Ардатовский</c:v>
                </c:pt>
                <c:pt idx="2">
                  <c:v>Атюрьевский</c:v>
                </c:pt>
                <c:pt idx="3">
                  <c:v>Атяшевский</c:v>
                </c:pt>
                <c:pt idx="4">
                  <c:v>Б.Березниковский</c:v>
                </c:pt>
                <c:pt idx="5">
                  <c:v>Б.Игнатовский</c:v>
                </c:pt>
                <c:pt idx="6">
                  <c:v>Дубенский</c:v>
                </c:pt>
                <c:pt idx="7">
                  <c:v>Ельниковский</c:v>
                </c:pt>
                <c:pt idx="8">
                  <c:v>З.Полянский</c:v>
                </c:pt>
                <c:pt idx="9">
                  <c:v>Инсарский</c:v>
                </c:pt>
                <c:pt idx="10">
                  <c:v>Ичалковский</c:v>
                </c:pt>
                <c:pt idx="11">
                  <c:v>Кадошкинский</c:v>
                </c:pt>
                <c:pt idx="12">
                  <c:v>Ковылкинский</c:v>
                </c:pt>
                <c:pt idx="13">
                  <c:v>Кочкуровский</c:v>
                </c:pt>
                <c:pt idx="14">
                  <c:v>Краснослободский</c:v>
                </c:pt>
                <c:pt idx="15">
                  <c:v>Лямбирский</c:v>
                </c:pt>
                <c:pt idx="16">
                  <c:v>Ромодановский</c:v>
                </c:pt>
                <c:pt idx="17">
                  <c:v>Рузаевский</c:v>
                </c:pt>
                <c:pt idx="18">
                  <c:v>Старошайговский</c:v>
                </c:pt>
                <c:pt idx="19">
                  <c:v>Темниковский</c:v>
                </c:pt>
                <c:pt idx="20">
                  <c:v>Теньгушевский</c:v>
                </c:pt>
                <c:pt idx="21">
                  <c:v>Торбеевский</c:v>
                </c:pt>
                <c:pt idx="22">
                  <c:v>Чамзинский</c:v>
                </c:pt>
              </c:strCache>
            </c:strRef>
          </c:cat>
          <c:val>
            <c:numRef>
              <c:f>Лист1!$B$2:$B$24</c:f>
              <c:numCache>
                <c:formatCode>0.0</c:formatCode>
                <c:ptCount val="23"/>
                <c:pt idx="0">
                  <c:v>3</c:v>
                </c:pt>
                <c:pt idx="1">
                  <c:v>1.8</c:v>
                </c:pt>
                <c:pt idx="2">
                  <c:v>2.9</c:v>
                </c:pt>
                <c:pt idx="3">
                  <c:v>2.9</c:v>
                </c:pt>
                <c:pt idx="4">
                  <c:v>3.9</c:v>
                </c:pt>
                <c:pt idx="5">
                  <c:v>0</c:v>
                </c:pt>
                <c:pt idx="6">
                  <c:v>3.5</c:v>
                </c:pt>
                <c:pt idx="7">
                  <c:v>3.7</c:v>
                </c:pt>
                <c:pt idx="8">
                  <c:v>2</c:v>
                </c:pt>
                <c:pt idx="9">
                  <c:v>2.6</c:v>
                </c:pt>
                <c:pt idx="10">
                  <c:v>4.5999999999999996</c:v>
                </c:pt>
                <c:pt idx="11">
                  <c:v>4</c:v>
                </c:pt>
                <c:pt idx="12">
                  <c:v>2.9</c:v>
                </c:pt>
                <c:pt idx="13">
                  <c:v>3</c:v>
                </c:pt>
                <c:pt idx="14">
                  <c:v>2.5</c:v>
                </c:pt>
                <c:pt idx="15">
                  <c:v>1.7</c:v>
                </c:pt>
                <c:pt idx="16">
                  <c:v>2.9</c:v>
                </c:pt>
                <c:pt idx="17">
                  <c:v>2.9</c:v>
                </c:pt>
                <c:pt idx="18">
                  <c:v>3.8</c:v>
                </c:pt>
                <c:pt idx="19">
                  <c:v>2</c:v>
                </c:pt>
                <c:pt idx="20">
                  <c:v>2.2000000000000002</c:v>
                </c:pt>
                <c:pt idx="21">
                  <c:v>2.7</c:v>
                </c:pt>
                <c:pt idx="2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30-4970-8F04-A14FD0426A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73022848"/>
        <c:axId val="73049216"/>
      </c:barChart>
      <c:catAx>
        <c:axId val="7302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1" i="0" u="none" strike="noStrike" kern="1200" cap="all" spc="-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3049216"/>
        <c:crosses val="autoZero"/>
        <c:auto val="1"/>
        <c:lblAlgn val="ctr"/>
        <c:lblOffset val="400"/>
        <c:noMultiLvlLbl val="0"/>
      </c:catAx>
      <c:valAx>
        <c:axId val="73049216"/>
        <c:scaling>
          <c:orientation val="minMax"/>
          <c:max val="5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7302284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3366186197748"/>
          <c:y val="0"/>
          <c:w val="0.64977150454006949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E3002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AA-4CB9-87C6-4AE33D6C34B8}"/>
              </c:ext>
            </c:extLst>
          </c:dPt>
          <c:dPt>
            <c:idx val="1"/>
            <c:bubble3D val="0"/>
            <c:spPr>
              <a:solidFill>
                <a:srgbClr val="FFC32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FAA-4CB9-87C6-4AE33D6C34B8}"/>
              </c:ext>
            </c:extLst>
          </c:dPt>
          <c:dLbls>
            <c:dLbl>
              <c:idx val="0"/>
              <c:layout>
                <c:manualLayout>
                  <c:x val="0.33391332313645261"/>
                  <c:y val="-0.805060892746617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500" b="1" i="0" u="none" strike="noStrike" kern="1200" baseline="0">
                        <a:solidFill>
                          <a:srgbClr val="E1002B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4500" baseline="0" dirty="0" smtClean="0">
                        <a:solidFill>
                          <a:srgbClr val="E1002B"/>
                        </a:solidFill>
                      </a:rPr>
                      <a:t>192</a:t>
                    </a:r>
                    <a:endParaRPr lang="en-US" sz="4500" baseline="0" dirty="0">
                      <a:solidFill>
                        <a:srgbClr val="E1002B"/>
                      </a:solidFill>
                    </a:endParaRP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7009118948978453"/>
                  <c:y val="0.826933739322694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rgbClr val="FFC32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14</a:t>
                    </a:r>
                    <a:endParaRPr lang="en-US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375</c:v>
                </c:pt>
                <c:pt idx="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AA-4CB9-87C6-4AE33D6C3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2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344493770651772E-2"/>
          <c:y val="8.1328205063584527E-2"/>
          <c:w val="0.96931101245869644"/>
          <c:h val="0.63859166899234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Естественный прирост</c:v>
                </c:pt>
              </c:strCache>
            </c:strRef>
          </c:tx>
          <c:spPr>
            <a:solidFill>
              <a:srgbClr val="334286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FAF4F"/>
              </a:solidFill>
              <a:ln>
                <a:solidFill>
                  <a:srgbClr val="4FAF4F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E3002A"/>
              </a:solidFill>
              <a:ln>
                <a:solidFill>
                  <a:srgbClr val="FF000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334286"/>
              </a:solidFill>
              <a:ln>
                <a:solidFill>
                  <a:srgbClr val="334286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334286"/>
              </a:solidFill>
              <a:ln>
                <a:solidFill>
                  <a:srgbClr val="334286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E3002A"/>
              </a:solidFill>
              <a:ln>
                <a:solidFill>
                  <a:srgbClr val="FF0000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334286"/>
              </a:solidFill>
              <a:ln>
                <a:solidFill>
                  <a:srgbClr val="334286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334286"/>
              </a:solidFill>
              <a:ln>
                <a:solidFill>
                  <a:srgbClr val="334286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334286"/>
              </a:solidFill>
              <a:ln>
                <a:solidFill>
                  <a:srgbClr val="334286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334286"/>
              </a:solidFill>
              <a:ln>
                <a:solidFill>
                  <a:srgbClr val="334286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334286"/>
              </a:solidFill>
              <a:ln>
                <a:solidFill>
                  <a:srgbClr val="334286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334286"/>
              </a:solidFill>
              <a:ln>
                <a:solidFill>
                  <a:srgbClr val="334286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334286"/>
              </a:solidFill>
              <a:ln>
                <a:solidFill>
                  <a:srgbClr val="334286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334286"/>
              </a:solidFill>
              <a:ln>
                <a:solidFill>
                  <a:srgbClr val="334286"/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334286"/>
              </a:solidFill>
              <a:ln>
                <a:solidFill>
                  <a:srgbClr val="334286"/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334286"/>
              </a:solidFill>
              <a:ln>
                <a:solidFill>
                  <a:srgbClr val="334286"/>
                </a:solidFill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334286"/>
              </a:solidFill>
              <a:ln>
                <a:solidFill>
                  <a:srgbClr val="334286"/>
                </a:solidFill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4FAF4F"/>
              </a:solidFill>
              <a:ln>
                <a:solidFill>
                  <a:srgbClr val="4FAF4F"/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334286"/>
              </a:solidFill>
              <a:ln>
                <a:solidFill>
                  <a:srgbClr val="334286"/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334286"/>
              </a:solidFill>
              <a:ln>
                <a:solidFill>
                  <a:srgbClr val="334286"/>
                </a:solidFill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E3002A"/>
              </a:solidFill>
              <a:ln>
                <a:solidFill>
                  <a:srgbClr val="FF0000"/>
                </a:solidFill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334286"/>
              </a:solidFill>
              <a:ln>
                <a:solidFill>
                  <a:srgbClr val="334286"/>
                </a:solidFill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4FAF4F"/>
              </a:solidFill>
              <a:ln>
                <a:solidFill>
                  <a:srgbClr val="4FAF4F"/>
                </a:solidFill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334286"/>
              </a:solidFill>
              <a:ln>
                <a:solidFill>
                  <a:srgbClr val="334286"/>
                </a:solidFill>
              </a:ln>
              <a:effectLst/>
            </c:spPr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4FAF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3002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3002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8486193745048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30-4970-8F04-A14FD0426ABC}"/>
                </c:ext>
              </c:extLst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4FAF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3002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4FAF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3428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Лист1!$A$2:$A$24</c:f>
              <c:strCache>
                <c:ptCount val="23"/>
                <c:pt idx="0">
                  <c:v>го. Саранск</c:v>
                </c:pt>
                <c:pt idx="1">
                  <c:v>Ардатовский</c:v>
                </c:pt>
                <c:pt idx="2">
                  <c:v>Атюрьевский</c:v>
                </c:pt>
                <c:pt idx="3">
                  <c:v>Атяшевский</c:v>
                </c:pt>
                <c:pt idx="4">
                  <c:v>Б.Березниковский</c:v>
                </c:pt>
                <c:pt idx="5">
                  <c:v>Б.Игнатовский</c:v>
                </c:pt>
                <c:pt idx="6">
                  <c:v>Дубенский</c:v>
                </c:pt>
                <c:pt idx="7">
                  <c:v>Ельниковский</c:v>
                </c:pt>
                <c:pt idx="8">
                  <c:v>З.Полянский</c:v>
                </c:pt>
                <c:pt idx="9">
                  <c:v>Инсарский</c:v>
                </c:pt>
                <c:pt idx="10">
                  <c:v>Ичалковский</c:v>
                </c:pt>
                <c:pt idx="11">
                  <c:v>Кадошкинский</c:v>
                </c:pt>
                <c:pt idx="12">
                  <c:v>Ковылкинский</c:v>
                </c:pt>
                <c:pt idx="13">
                  <c:v>Кочкуровский</c:v>
                </c:pt>
                <c:pt idx="14">
                  <c:v>Краснослободский</c:v>
                </c:pt>
                <c:pt idx="15">
                  <c:v>Лямбирский</c:v>
                </c:pt>
                <c:pt idx="16">
                  <c:v>Ромодановский</c:v>
                </c:pt>
                <c:pt idx="17">
                  <c:v>Рузаевский</c:v>
                </c:pt>
                <c:pt idx="18">
                  <c:v>Старошайговский</c:v>
                </c:pt>
                <c:pt idx="19">
                  <c:v>Темниковский</c:v>
                </c:pt>
                <c:pt idx="20">
                  <c:v>Теньгушевский</c:v>
                </c:pt>
                <c:pt idx="21">
                  <c:v>Торбеевский</c:v>
                </c:pt>
                <c:pt idx="22">
                  <c:v>Чамзинский</c:v>
                </c:pt>
              </c:strCache>
            </c:strRef>
          </c:cat>
          <c:val>
            <c:numRef>
              <c:f>Лист1!$B$2:$B$24</c:f>
              <c:numCache>
                <c:formatCode>0.0</c:formatCode>
                <c:ptCount val="23"/>
                <c:pt idx="0">
                  <c:v>-8.1999999999999993</c:v>
                </c:pt>
                <c:pt idx="1">
                  <c:v>-22</c:v>
                </c:pt>
                <c:pt idx="2">
                  <c:v>-12</c:v>
                </c:pt>
                <c:pt idx="3">
                  <c:v>-18.899999999999999</c:v>
                </c:pt>
                <c:pt idx="4">
                  <c:v>-22</c:v>
                </c:pt>
                <c:pt idx="5">
                  <c:v>-18.899999999999999</c:v>
                </c:pt>
                <c:pt idx="6">
                  <c:v>-17.5</c:v>
                </c:pt>
                <c:pt idx="7">
                  <c:v>-19.5</c:v>
                </c:pt>
                <c:pt idx="8">
                  <c:v>-11.9</c:v>
                </c:pt>
                <c:pt idx="9">
                  <c:v>-19</c:v>
                </c:pt>
                <c:pt idx="10">
                  <c:v>-14.7</c:v>
                </c:pt>
                <c:pt idx="11">
                  <c:v>-16.7</c:v>
                </c:pt>
                <c:pt idx="12">
                  <c:v>-11.8</c:v>
                </c:pt>
                <c:pt idx="13">
                  <c:v>-14.3</c:v>
                </c:pt>
                <c:pt idx="14">
                  <c:v>-19.7</c:v>
                </c:pt>
                <c:pt idx="15">
                  <c:v>-10.8</c:v>
                </c:pt>
                <c:pt idx="16">
                  <c:v>-8</c:v>
                </c:pt>
                <c:pt idx="17">
                  <c:v>-10.9</c:v>
                </c:pt>
                <c:pt idx="18">
                  <c:v>-17.899999999999999</c:v>
                </c:pt>
                <c:pt idx="19">
                  <c:v>-27.5</c:v>
                </c:pt>
                <c:pt idx="20">
                  <c:v>-21.7</c:v>
                </c:pt>
                <c:pt idx="21">
                  <c:v>-9</c:v>
                </c:pt>
                <c:pt idx="22">
                  <c:v>-10.7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30-4970-8F04-A14FD0426A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63107840"/>
        <c:axId val="62213120"/>
      </c:barChart>
      <c:catAx>
        <c:axId val="6310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1" i="0" u="none" strike="noStrike" kern="1200" cap="all" spc="-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2213120"/>
        <c:crosses val="autoZero"/>
        <c:auto val="1"/>
        <c:lblAlgn val="ctr"/>
        <c:lblOffset val="100"/>
        <c:noMultiLvlLbl val="0"/>
      </c:catAx>
      <c:valAx>
        <c:axId val="62213120"/>
        <c:scaling>
          <c:orientation val="minMax"/>
          <c:max val="0"/>
          <c:min val="-30"/>
        </c:scaling>
        <c:delete val="1"/>
        <c:axPos val="l"/>
        <c:numFmt formatCode="0.0" sourceLinked="1"/>
        <c:majorTickMark val="out"/>
        <c:minorTickMark val="none"/>
        <c:tickLblPos val="nextTo"/>
        <c:crossAx val="631078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7531277156056E-2"/>
          <c:y val="3.3905707323380121E-2"/>
          <c:w val="0.90474936114670945"/>
          <c:h val="0.895520115830230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62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0" i="0" baseline="0">
                      <a:solidFill>
                        <a:srgbClr val="4FAF4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560326431558777E-2"/>
                  <c:y val="4.23037937953448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77122541675859E-2"/>
                  <c:y val="-4.5437408150555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503214300478432E-2"/>
                  <c:y val="5.48382512161878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6897764807878515E-2"/>
                  <c:y val="-7.9907166057873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7250135518238629E-2"/>
                  <c:y val="-0.1237777670308239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baseline="0">
                    <a:solidFill>
                      <a:srgbClr val="4FAF4F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476</c:v>
                </c:pt>
                <c:pt idx="1">
                  <c:v>417</c:v>
                </c:pt>
                <c:pt idx="2">
                  <c:v>417</c:v>
                </c:pt>
                <c:pt idx="3">
                  <c:v>463</c:v>
                </c:pt>
                <c:pt idx="4">
                  <c:v>439</c:v>
                </c:pt>
                <c:pt idx="5">
                  <c:v>449</c:v>
                </c:pt>
                <c:pt idx="6">
                  <c:v>523</c:v>
                </c:pt>
                <c:pt idx="7">
                  <c:v>467</c:v>
                </c:pt>
                <c:pt idx="8">
                  <c:v>489</c:v>
                </c:pt>
                <c:pt idx="9">
                  <c:v>507</c:v>
                </c:pt>
                <c:pt idx="10">
                  <c:v>430</c:v>
                </c:pt>
                <c:pt idx="11">
                  <c:v>481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B6A-46C2-B9F5-CBDE4E12FF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 cap="rnd">
              <a:solidFill>
                <a:srgbClr val="33428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123596127118728E-2"/>
                  <c:y val="-4.5437408150555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250135518238602E-2"/>
                  <c:y val="-5.1704636860977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602506228598747E-2"/>
                  <c:y val="6.11054799266093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0560326431558777E-2"/>
                  <c:y val="-5.4838251216187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5349427446358938E-2"/>
                  <c:y val="6.423909428182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1103220355858377E-3"/>
                  <c:y val="8.6174394768295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0" i="0" baseline="0">
                    <a:solidFill>
                      <a:srgbClr val="33428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397</c:v>
                </c:pt>
                <c:pt idx="1">
                  <c:v>348</c:v>
                </c:pt>
                <c:pt idx="2">
                  <c:v>462</c:v>
                </c:pt>
                <c:pt idx="3">
                  <c:v>445</c:v>
                </c:pt>
                <c:pt idx="4">
                  <c:v>427</c:v>
                </c:pt>
                <c:pt idx="5">
                  <c:v>453</c:v>
                </c:pt>
                <c:pt idx="6">
                  <c:v>488</c:v>
                </c:pt>
                <c:pt idx="7">
                  <c:v>449</c:v>
                </c:pt>
                <c:pt idx="8">
                  <c:v>492</c:v>
                </c:pt>
                <c:pt idx="9">
                  <c:v>458</c:v>
                </c:pt>
                <c:pt idx="10">
                  <c:v>385</c:v>
                </c:pt>
                <c:pt idx="11">
                  <c:v>449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6298-4180-A72F-1FB9B70235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7602506228598747E-2"/>
                  <c:y val="5.48382512161878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86865822678679E-2"/>
                  <c:y val="4.23037937953448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37667490935853E-2"/>
                  <c:y val="6.423909428182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0" i="0"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385</c:v>
                </c:pt>
                <c:pt idx="1">
                  <c:v>380</c:v>
                </c:pt>
                <c:pt idx="2">
                  <c:v>414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1597184"/>
        <c:axId val="61598720"/>
      </c:lineChart>
      <c:catAx>
        <c:axId val="6159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1598720"/>
        <c:crossesAt val="300"/>
        <c:auto val="1"/>
        <c:lblAlgn val="ctr"/>
        <c:lblOffset val="100"/>
        <c:noMultiLvlLbl val="0"/>
      </c:catAx>
      <c:valAx>
        <c:axId val="61598720"/>
        <c:scaling>
          <c:orientation val="minMax"/>
          <c:max val="550"/>
          <c:min val="3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5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1597184"/>
        <c:crosses val="autoZero"/>
        <c:crossBetween val="between"/>
        <c:majorUnit val="5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344493770651772E-2"/>
          <c:y val="8.1328205063584527E-2"/>
          <c:w val="0.96931101245869644"/>
          <c:h val="0.58349836878798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коэф рождаемости</c:v>
                </c:pt>
              </c:strCache>
            </c:strRef>
          </c:tx>
          <c:spPr>
            <a:solidFill>
              <a:srgbClr val="334286"/>
            </a:solidFill>
            <a:ln>
              <a:solidFill>
                <a:srgbClr val="4F81BD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334286"/>
              </a:solidFill>
              <a:ln>
                <a:solidFill>
                  <a:srgbClr val="334286"/>
                </a:solidFill>
              </a:ln>
              <a:effectLst/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E3002A"/>
              </a:solidFill>
              <a:ln>
                <a:solidFill>
                  <a:srgbClr val="FF0000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E3002A"/>
              </a:solidFill>
              <a:ln>
                <a:solidFill>
                  <a:srgbClr val="E3002A"/>
                </a:solidFill>
              </a:ln>
              <a:effectLst/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E3002A"/>
              </a:solidFill>
              <a:ln>
                <a:solidFill>
                  <a:srgbClr val="FF0000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E3002A"/>
              </a:solidFill>
              <a:ln>
                <a:solidFill>
                  <a:srgbClr val="FF0000"/>
                </a:solidFill>
              </a:ln>
              <a:effectLst/>
            </c:spPr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4FAF4F"/>
              </a:solidFill>
              <a:ln>
                <a:solidFill>
                  <a:srgbClr val="4F81BD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4FAF4F"/>
              </a:solidFill>
              <a:ln>
                <a:solidFill>
                  <a:srgbClr val="4FAF4F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4FAF4F"/>
              </a:solidFill>
              <a:ln>
                <a:solidFill>
                  <a:srgbClr val="92D050"/>
                </a:solidFill>
              </a:ln>
              <a:effectLst/>
            </c:spPr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  <c:spPr>
              <a:solidFill>
                <a:srgbClr val="4FAF4F"/>
              </a:solidFill>
              <a:ln>
                <a:solidFill>
                  <a:srgbClr val="4FAF4F"/>
                </a:solidFill>
              </a:ln>
              <a:effectLst/>
            </c:spPr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  <c:spPr>
              <a:solidFill>
                <a:srgbClr val="E3002A"/>
              </a:solidFill>
              <a:ln>
                <a:solidFill>
                  <a:srgbClr val="4F81BD"/>
                </a:solidFill>
              </a:ln>
              <a:effectLst/>
            </c:spPr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3002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848619374504833E-3"/>
                  <c:y val="0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3002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30-4970-8F04-A14FD0426ABC}"/>
                </c:ext>
              </c:extLst>
            </c:dLbl>
            <c:dLbl>
              <c:idx val="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3002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4FAF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4FAF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4FAF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4FAF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3002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3428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Лист1!$A$2:$A$24</c:f>
              <c:strCache>
                <c:ptCount val="23"/>
                <c:pt idx="0">
                  <c:v>го. Саранск</c:v>
                </c:pt>
                <c:pt idx="1">
                  <c:v>Ардатовский</c:v>
                </c:pt>
                <c:pt idx="2">
                  <c:v>Атюрьевский</c:v>
                </c:pt>
                <c:pt idx="3">
                  <c:v>Атяшевский</c:v>
                </c:pt>
                <c:pt idx="4">
                  <c:v>Б.Березниковский</c:v>
                </c:pt>
                <c:pt idx="5">
                  <c:v>Б.Игнатовский</c:v>
                </c:pt>
                <c:pt idx="6">
                  <c:v>Дубенский</c:v>
                </c:pt>
                <c:pt idx="7">
                  <c:v>Ельниковский</c:v>
                </c:pt>
                <c:pt idx="8">
                  <c:v>З.Полянский</c:v>
                </c:pt>
                <c:pt idx="9">
                  <c:v>Инсарский</c:v>
                </c:pt>
                <c:pt idx="10">
                  <c:v>Ичалковский</c:v>
                </c:pt>
                <c:pt idx="11">
                  <c:v>Кадошкинский</c:v>
                </c:pt>
                <c:pt idx="12">
                  <c:v>Ковылкинский</c:v>
                </c:pt>
                <c:pt idx="13">
                  <c:v>Кочкуровский</c:v>
                </c:pt>
                <c:pt idx="14">
                  <c:v>Краснослободский</c:v>
                </c:pt>
                <c:pt idx="15">
                  <c:v>Лямбирский</c:v>
                </c:pt>
                <c:pt idx="16">
                  <c:v>Ромодановский</c:v>
                </c:pt>
                <c:pt idx="17">
                  <c:v>Рузаевский</c:v>
                </c:pt>
                <c:pt idx="18">
                  <c:v>Старошайговский</c:v>
                </c:pt>
                <c:pt idx="19">
                  <c:v>Темниковский</c:v>
                </c:pt>
                <c:pt idx="20">
                  <c:v>Теньгушевский</c:v>
                </c:pt>
                <c:pt idx="21">
                  <c:v>Торбеевский</c:v>
                </c:pt>
                <c:pt idx="22">
                  <c:v>Чамзинский</c:v>
                </c:pt>
              </c:strCache>
            </c:strRef>
          </c:cat>
          <c:val>
            <c:numRef>
              <c:f>Лист1!$B$2:$B$24</c:f>
              <c:numCache>
                <c:formatCode>0.0</c:formatCode>
                <c:ptCount val="23"/>
                <c:pt idx="0">
                  <c:v>6.8</c:v>
                </c:pt>
                <c:pt idx="1">
                  <c:v>3.9</c:v>
                </c:pt>
                <c:pt idx="2">
                  <c:v>4</c:v>
                </c:pt>
                <c:pt idx="3">
                  <c:v>5.2</c:v>
                </c:pt>
                <c:pt idx="4">
                  <c:v>3.5</c:v>
                </c:pt>
                <c:pt idx="5">
                  <c:v>3.3</c:v>
                </c:pt>
                <c:pt idx="6">
                  <c:v>5.0999999999999996</c:v>
                </c:pt>
                <c:pt idx="7">
                  <c:v>3.2</c:v>
                </c:pt>
                <c:pt idx="8">
                  <c:v>3.2</c:v>
                </c:pt>
                <c:pt idx="9">
                  <c:v>7.1</c:v>
                </c:pt>
                <c:pt idx="10">
                  <c:v>7.9</c:v>
                </c:pt>
                <c:pt idx="11">
                  <c:v>8.1</c:v>
                </c:pt>
                <c:pt idx="12">
                  <c:v>7.8</c:v>
                </c:pt>
                <c:pt idx="13">
                  <c:v>5.6</c:v>
                </c:pt>
                <c:pt idx="14">
                  <c:v>4.2</c:v>
                </c:pt>
                <c:pt idx="15">
                  <c:v>6.5</c:v>
                </c:pt>
                <c:pt idx="16">
                  <c:v>8.4</c:v>
                </c:pt>
                <c:pt idx="17">
                  <c:v>7.5</c:v>
                </c:pt>
                <c:pt idx="18">
                  <c:v>4.9000000000000004</c:v>
                </c:pt>
                <c:pt idx="19">
                  <c:v>3.4</c:v>
                </c:pt>
                <c:pt idx="20">
                  <c:v>3.9</c:v>
                </c:pt>
                <c:pt idx="21">
                  <c:v>7</c:v>
                </c:pt>
                <c:pt idx="22">
                  <c:v>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30-4970-8F04-A14FD0426A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62105472"/>
        <c:axId val="62107008"/>
      </c:barChart>
      <c:catAx>
        <c:axId val="6210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1" i="0" u="none" strike="noStrike" kern="1200" cap="all" spc="-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2107008"/>
        <c:crosses val="autoZero"/>
        <c:auto val="1"/>
        <c:lblAlgn val="ctr"/>
        <c:lblOffset val="1000"/>
        <c:noMultiLvlLbl val="0"/>
      </c:catAx>
      <c:valAx>
        <c:axId val="62107008"/>
        <c:scaling>
          <c:orientation val="minMax"/>
          <c:max val="11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6210547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09541653665646E-2"/>
          <c:y val="2.4504864257747925E-2"/>
          <c:w val="0.8784859235295075"/>
          <c:h val="0.7733091559770115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071858081236998E-2"/>
                  <c:y val="6.7372708637030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552782779947533E-2"/>
                  <c:y val="2.9769336374501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125041818631502E-2"/>
                  <c:y val="3.6036565084923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2576585087927811E-2"/>
                  <c:y val="-9.8708852189138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8500283882770001E-2"/>
                  <c:y val="6.423909428182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7300761696710587E-2"/>
                  <c:y val="-8.6174394768295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443901581242771E-2"/>
                  <c:y val="4.5437408150555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3691036895664654E-2"/>
                  <c:y val="4.5437408150555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1901037381921034E-3"/>
                  <c:y val="5.6991562434921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aseline="0">
                    <a:solidFill>
                      <a:srgbClr val="4FAF4F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977</c:v>
                </c:pt>
                <c:pt idx="1">
                  <c:v>828</c:v>
                </c:pt>
                <c:pt idx="2">
                  <c:v>797</c:v>
                </c:pt>
                <c:pt idx="3">
                  <c:v>861</c:v>
                </c:pt>
                <c:pt idx="4">
                  <c:v>1269</c:v>
                </c:pt>
                <c:pt idx="5">
                  <c:v>1009</c:v>
                </c:pt>
                <c:pt idx="6">
                  <c:v>1061</c:v>
                </c:pt>
                <c:pt idx="7">
                  <c:v>970</c:v>
                </c:pt>
                <c:pt idx="8">
                  <c:v>1017</c:v>
                </c:pt>
                <c:pt idx="9">
                  <c:v>1240</c:v>
                </c:pt>
                <c:pt idx="10">
                  <c:v>1090</c:v>
                </c:pt>
                <c:pt idx="11">
                  <c:v>1751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BB37-4769-9F09-86E3B541C6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 cap="rnd">
              <a:solidFill>
                <a:srgbClr val="33428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6286413402111984E-2"/>
                  <c:y val="-6.1105479926609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072345853521618E-2"/>
                  <c:y val="-6.423909428182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857987600579036E-2"/>
                  <c:y val="5.1704636860977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7300761696710587E-2"/>
                  <c:y val="6.1105479926609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5156928459559624E-2"/>
                  <c:y val="-4.23037937953448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8.5523401350533365E-2"/>
                  <c:y val="-5.7971865571398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7480275424007981E-2"/>
                  <c:y val="5.7971865571398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aseline="0">
                    <a:solidFill>
                      <a:srgbClr val="334286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1502</c:v>
                </c:pt>
                <c:pt idx="1">
                  <c:v>1021</c:v>
                </c:pt>
                <c:pt idx="2">
                  <c:v>1127</c:v>
                </c:pt>
                <c:pt idx="3">
                  <c:v>1045</c:v>
                </c:pt>
                <c:pt idx="4">
                  <c:v>927</c:v>
                </c:pt>
                <c:pt idx="5">
                  <c:v>956</c:v>
                </c:pt>
                <c:pt idx="6" formatCode="General">
                  <c:v>1198</c:v>
                </c:pt>
                <c:pt idx="7" formatCode="General">
                  <c:v>968</c:v>
                </c:pt>
                <c:pt idx="8" formatCode="General">
                  <c:v>1343</c:v>
                </c:pt>
                <c:pt idx="9" formatCode="General">
                  <c:v>1527</c:v>
                </c:pt>
                <c:pt idx="10" formatCode="General">
                  <c:v>1659</c:v>
                </c:pt>
                <c:pt idx="11" formatCode="General">
                  <c:v>1356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9-BB37-4769-9F09-86E3B541C6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9143054410613687E-2"/>
                  <c:y val="-5.0137829683371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32832228839481E-2"/>
                  <c:y val="4.0736986617739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805085655641727E-2"/>
                  <c:y val="-4.0736986617739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aseline="0">
                    <a:solidFill>
                      <a:srgbClr val="E3002A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1090</c:v>
                </c:pt>
                <c:pt idx="1">
                  <c:v>967</c:v>
                </c:pt>
                <c:pt idx="2">
                  <c:v>1330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379520"/>
        <c:axId val="64418176"/>
      </c:lineChart>
      <c:catAx>
        <c:axId val="6437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4418176"/>
        <c:crosses val="autoZero"/>
        <c:auto val="1"/>
        <c:lblAlgn val="ctr"/>
        <c:lblOffset val="100"/>
        <c:noMultiLvlLbl val="0"/>
      </c:catAx>
      <c:valAx>
        <c:axId val="64418176"/>
        <c:scaling>
          <c:orientation val="minMax"/>
          <c:max val="1800"/>
          <c:min val="7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5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4379520"/>
        <c:crosses val="autoZero"/>
        <c:crossBetween val="between"/>
        <c:majorUnit val="200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344493770651772E-2"/>
          <c:y val="0.11543358138057158"/>
          <c:w val="0.96931101245869644"/>
          <c:h val="0.55890873672932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Естественный прирост</c:v>
                </c:pt>
              </c:strCache>
            </c:strRef>
          </c:tx>
          <c:spPr>
            <a:solidFill>
              <a:srgbClr val="334286"/>
            </a:solidFill>
            <a:ln>
              <a:solidFill>
                <a:srgbClr val="334286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FAF4F"/>
              </a:solidFill>
              <a:ln>
                <a:solidFill>
                  <a:srgbClr val="4FAF4F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E3002A"/>
              </a:solidFill>
              <a:ln>
                <a:solidFill>
                  <a:srgbClr val="E3002A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4FAF4F"/>
              </a:solidFill>
              <a:ln>
                <a:solidFill>
                  <a:srgbClr val="4FAF4F"/>
                </a:solidFill>
              </a:ln>
              <a:effectLst/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E3002A"/>
              </a:solidFill>
              <a:ln>
                <a:solidFill>
                  <a:srgbClr val="FF0000"/>
                </a:solidFill>
              </a:ln>
              <a:effectLst/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4FAF4F"/>
              </a:solidFill>
              <a:ln>
                <a:solidFill>
                  <a:srgbClr val="4FAF4F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E3002A"/>
              </a:solidFill>
              <a:ln>
                <a:solidFill>
                  <a:srgbClr val="E3002A"/>
                </a:solidFill>
              </a:ln>
              <a:effectLst/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  <c:spPr>
              <a:solidFill>
                <a:srgbClr val="4FAF4F"/>
              </a:solidFill>
              <a:ln>
                <a:solidFill>
                  <a:srgbClr val="4FAF4F"/>
                </a:solidFill>
              </a:ln>
              <a:effectLst/>
            </c:spPr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  <c:spPr>
              <a:solidFill>
                <a:srgbClr val="E3002A"/>
              </a:solidFill>
              <a:ln>
                <a:solidFill>
                  <a:srgbClr val="E3002A"/>
                </a:solidFill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E3002A"/>
              </a:solidFill>
              <a:ln>
                <a:solidFill>
                  <a:srgbClr val="E3002A"/>
                </a:solidFill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4FAF4F"/>
              </a:solidFill>
              <a:ln>
                <a:solidFill>
                  <a:srgbClr val="4FAF4F"/>
                </a:solidFill>
              </a:ln>
              <a:effectLst/>
            </c:spPr>
          </c:dPt>
          <c:dPt>
            <c:idx val="22"/>
            <c:invertIfNegative val="0"/>
            <c:bubble3D val="0"/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4FAF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3002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4FAF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3002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8486193745048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30-4970-8F04-A14FD0426ABC}"/>
                </c:ext>
              </c:extLst>
            </c:dLbl>
            <c:dLbl>
              <c:idx val="8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4FAF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3002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4FAF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3002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3002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4FAF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3428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Лист1!$A$2:$A$24</c:f>
              <c:strCache>
                <c:ptCount val="23"/>
                <c:pt idx="0">
                  <c:v>го. Саранск</c:v>
                </c:pt>
                <c:pt idx="1">
                  <c:v>Ардатовский</c:v>
                </c:pt>
                <c:pt idx="2">
                  <c:v>Атюрьевский</c:v>
                </c:pt>
                <c:pt idx="3">
                  <c:v>Атяшевский</c:v>
                </c:pt>
                <c:pt idx="4">
                  <c:v>Б.Березниковский</c:v>
                </c:pt>
                <c:pt idx="5">
                  <c:v>Б.Игнатовский</c:v>
                </c:pt>
                <c:pt idx="6">
                  <c:v>Дубенский</c:v>
                </c:pt>
                <c:pt idx="7">
                  <c:v>Ельниковский</c:v>
                </c:pt>
                <c:pt idx="8">
                  <c:v>З.Полянский</c:v>
                </c:pt>
                <c:pt idx="9">
                  <c:v>Инсарский</c:v>
                </c:pt>
                <c:pt idx="10">
                  <c:v>Ичалковский</c:v>
                </c:pt>
                <c:pt idx="11">
                  <c:v>Кадошкинский</c:v>
                </c:pt>
                <c:pt idx="12">
                  <c:v>Ковылкинский</c:v>
                </c:pt>
                <c:pt idx="13">
                  <c:v>Кочкуровский</c:v>
                </c:pt>
                <c:pt idx="14">
                  <c:v>Краснослободский</c:v>
                </c:pt>
                <c:pt idx="15">
                  <c:v>Лямбирский</c:v>
                </c:pt>
                <c:pt idx="16">
                  <c:v>Ромодановский</c:v>
                </c:pt>
                <c:pt idx="17">
                  <c:v>Рузаевский</c:v>
                </c:pt>
                <c:pt idx="18">
                  <c:v>Старошайговский</c:v>
                </c:pt>
                <c:pt idx="19">
                  <c:v>Темниковский</c:v>
                </c:pt>
                <c:pt idx="20">
                  <c:v>Теньгушевский</c:v>
                </c:pt>
                <c:pt idx="21">
                  <c:v>Торбеевский</c:v>
                </c:pt>
                <c:pt idx="22">
                  <c:v>Чамзинский</c:v>
                </c:pt>
              </c:strCache>
            </c:strRef>
          </c:cat>
          <c:val>
            <c:numRef>
              <c:f>Лист1!$B$2:$B$24</c:f>
              <c:numCache>
                <c:formatCode>0.0</c:formatCode>
                <c:ptCount val="23"/>
                <c:pt idx="0">
                  <c:v>15</c:v>
                </c:pt>
                <c:pt idx="1">
                  <c:v>25.9</c:v>
                </c:pt>
                <c:pt idx="2">
                  <c:v>16</c:v>
                </c:pt>
                <c:pt idx="3">
                  <c:v>24.1</c:v>
                </c:pt>
                <c:pt idx="4">
                  <c:v>25.5</c:v>
                </c:pt>
                <c:pt idx="5">
                  <c:v>22.2</c:v>
                </c:pt>
                <c:pt idx="6">
                  <c:v>22.6</c:v>
                </c:pt>
                <c:pt idx="7">
                  <c:v>22.7</c:v>
                </c:pt>
                <c:pt idx="8">
                  <c:v>15.1</c:v>
                </c:pt>
                <c:pt idx="9">
                  <c:v>26.1</c:v>
                </c:pt>
                <c:pt idx="10">
                  <c:v>22.6</c:v>
                </c:pt>
                <c:pt idx="11">
                  <c:v>24.8</c:v>
                </c:pt>
                <c:pt idx="12">
                  <c:v>19.600000000000001</c:v>
                </c:pt>
                <c:pt idx="13">
                  <c:v>19.899999999999999</c:v>
                </c:pt>
                <c:pt idx="14">
                  <c:v>23.9</c:v>
                </c:pt>
                <c:pt idx="15">
                  <c:v>17.3</c:v>
                </c:pt>
                <c:pt idx="16">
                  <c:v>16.399999999999999</c:v>
                </c:pt>
                <c:pt idx="17">
                  <c:v>18.399999999999999</c:v>
                </c:pt>
                <c:pt idx="18">
                  <c:v>22.8</c:v>
                </c:pt>
                <c:pt idx="19">
                  <c:v>30.9</c:v>
                </c:pt>
                <c:pt idx="20">
                  <c:v>25.6</c:v>
                </c:pt>
                <c:pt idx="21">
                  <c:v>16</c:v>
                </c:pt>
                <c:pt idx="22">
                  <c:v>17.3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30-4970-8F04-A14FD0426A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63884288"/>
        <c:axId val="63767296"/>
      </c:barChart>
      <c:catAx>
        <c:axId val="6388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1" i="0" u="none" strike="noStrike" kern="1200" cap="all" spc="-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3767296"/>
        <c:crosses val="autoZero"/>
        <c:auto val="1"/>
        <c:lblAlgn val="ctr"/>
        <c:lblOffset val="100"/>
        <c:noMultiLvlLbl val="0"/>
      </c:catAx>
      <c:valAx>
        <c:axId val="63767296"/>
        <c:scaling>
          <c:orientation val="minMax"/>
          <c:max val="32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6388428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24120519336769E-2"/>
          <c:y val="7.5769040897975204E-2"/>
          <c:w val="0.95022911774371521"/>
          <c:h val="0.7398107680021043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 w="762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2086213644075342E-2"/>
                  <c:y val="-8.6841724054459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9B-4C23-87C0-A26F841CEA17}"/>
                </c:ext>
              </c:extLst>
            </c:dLbl>
            <c:dLbl>
              <c:idx val="1"/>
              <c:layout>
                <c:manualLayout>
                  <c:x val="-2.3178934858849674E-2"/>
                  <c:y val="-8.4723633223862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EE-4F7F-8CF2-5627EF401865}"/>
                </c:ext>
              </c:extLst>
            </c:dLbl>
            <c:dLbl>
              <c:idx val="2"/>
              <c:layout>
                <c:manualLayout>
                  <c:x val="-2.2075176056047308E-2"/>
                  <c:y val="-9.0775321311281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EE-4F7F-8CF2-5627EF401865}"/>
                </c:ext>
              </c:extLst>
            </c:dLbl>
            <c:dLbl>
              <c:idx val="3"/>
              <c:layout>
                <c:manualLayout>
                  <c:x val="-1.3245105633628384E-2"/>
                  <c:y val="9.4335559259054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EE-4F7F-8CF2-5627EF401865}"/>
                </c:ext>
              </c:extLst>
            </c:dLbl>
            <c:dLbl>
              <c:idx val="4"/>
              <c:layout>
                <c:manualLayout>
                  <c:x val="-2.2075176056047308E-2"/>
                  <c:y val="7.8671945136444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EE-4F7F-8CF2-5627EF401865}"/>
                </c:ext>
              </c:extLst>
            </c:dLbl>
            <c:dLbl>
              <c:idx val="5"/>
              <c:layout>
                <c:manualLayout>
                  <c:x val="-1.7660140844837847E-2"/>
                  <c:y val="7.2620257049025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9B-4C23-87C0-A26F841CEA17}"/>
                </c:ext>
              </c:extLst>
            </c:dLbl>
            <c:dLbl>
              <c:idx val="6"/>
              <c:layout>
                <c:manualLayout>
                  <c:x val="-2.3178934858849674E-2"/>
                  <c:y val="9.0775321311281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EE-4F7F-8CF2-5627EF401865}"/>
                </c:ext>
              </c:extLst>
            </c:dLbl>
            <c:dLbl>
              <c:idx val="7"/>
              <c:layout>
                <c:manualLayout>
                  <c:x val="-2.428269366165204E-2"/>
                  <c:y val="7.8671945136444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9B-4C23-87C0-A26F841CEA17}"/>
                </c:ext>
              </c:extLst>
            </c:dLbl>
            <c:dLbl>
              <c:idx val="8"/>
              <c:layout>
                <c:manualLayout>
                  <c:x val="-1.5452623239233035E-2"/>
                  <c:y val="9.6827009398700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EE-4F7F-8CF2-5627EF401865}"/>
                </c:ext>
              </c:extLst>
            </c:dLbl>
            <c:dLbl>
              <c:idx val="9"/>
              <c:layout>
                <c:manualLayout>
                  <c:x val="-2.428269366165204E-2"/>
                  <c:y val="8.4723633223862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EE-4F7F-8CF2-5627EF401865}"/>
                </c:ext>
              </c:extLst>
            </c:dLbl>
            <c:dLbl>
              <c:idx val="10"/>
              <c:layout>
                <c:manualLayout>
                  <c:x val="-2.0971417253244942E-2"/>
                  <c:y val="9.6827009398700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EE-4F7F-8CF2-5627EF401865}"/>
                </c:ext>
              </c:extLst>
            </c:dLbl>
            <c:dLbl>
              <c:idx val="11"/>
              <c:layout>
                <c:manualLayout>
                  <c:x val="-2.429373124968006E-2"/>
                  <c:y val="0.1068122947429414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EE-4F7F-8CF2-5627EF40186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baseline="0">
                    <a:solidFill>
                      <a:srgbClr val="4FAF4F"/>
                    </a:solidFill>
                    <a:latin typeface="+mn-lt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#,##0.####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0.7</c:v>
                </c:pt>
                <c:pt idx="3">
                  <c:v>1.5</c:v>
                </c:pt>
                <c:pt idx="4">
                  <c:v>2.1</c:v>
                </c:pt>
                <c:pt idx="5">
                  <c:v>1.7</c:v>
                </c:pt>
                <c:pt idx="6">
                  <c:v>2.1</c:v>
                </c:pt>
                <c:pt idx="7">
                  <c:v>2.2999999999999998</c:v>
                </c:pt>
                <c:pt idx="8">
                  <c:v>2.2999999999999998</c:v>
                </c:pt>
                <c:pt idx="9">
                  <c:v>2.2999999999999998</c:v>
                </c:pt>
                <c:pt idx="10">
                  <c:v>2.2999999999999998</c:v>
                </c:pt>
                <c:pt idx="11" formatCode="#,##0">
                  <c:v>2.9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9-F8EE-4F7F-8CF2-5627EF4018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76200" cap="flat">
              <a:solidFill>
                <a:srgbClr val="334286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258394541973567E-2"/>
                  <c:y val="-0.1171001644915533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8EE-4F7F-8CF2-5627EF401865}"/>
                </c:ext>
              </c:extLst>
            </c:dLbl>
            <c:dLbl>
              <c:idx val="1"/>
              <c:layout>
                <c:manualLayout>
                  <c:x val="-1.214134683082602E-2"/>
                  <c:y val="-0.114982073660956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EE-4F7F-8CF2-5627EF401865}"/>
                </c:ext>
              </c:extLst>
            </c:dLbl>
            <c:dLbl>
              <c:idx val="2"/>
              <c:layout>
                <c:manualLayout>
                  <c:x val="-1.4635841725159365E-2"/>
                  <c:y val="-8.0790035967040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8EE-4F7F-8CF2-5627EF401865}"/>
                </c:ext>
              </c:extLst>
            </c:dLbl>
            <c:dLbl>
              <c:idx val="3"/>
              <c:layout>
                <c:manualLayout>
                  <c:x val="-1.2141346830825978E-2"/>
                  <c:y val="-0.13918882601063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8EE-4F7F-8CF2-5627EF401865}"/>
                </c:ext>
              </c:extLst>
            </c:dLbl>
            <c:dLbl>
              <c:idx val="4"/>
              <c:layout>
                <c:manualLayout>
                  <c:x val="-1.214134683082602E-2"/>
                  <c:y val="-0.121033761748375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8EE-4F7F-8CF2-5627EF401865}"/>
                </c:ext>
              </c:extLst>
            </c:dLbl>
            <c:dLbl>
              <c:idx val="5"/>
              <c:layout>
                <c:manualLayout>
                  <c:x val="-1.9867658450442575E-2"/>
                  <c:y val="-0.10893038557353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8EE-4F7F-8CF2-5627EF401865}"/>
                </c:ext>
              </c:extLst>
            </c:dLbl>
            <c:dLbl>
              <c:idx val="6"/>
              <c:layout>
                <c:manualLayout>
                  <c:x val="-2.3178934858849674E-2"/>
                  <c:y val="-9.6827009398700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8EE-4F7F-8CF2-5627EF401865}"/>
                </c:ext>
              </c:extLst>
            </c:dLbl>
            <c:dLbl>
              <c:idx val="7"/>
              <c:layout>
                <c:manualLayout>
                  <c:x val="-2.3465912147578288E-2"/>
                  <c:y val="-6.8686659792203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8EE-4F7F-8CF2-5627EF401865}"/>
                </c:ext>
              </c:extLst>
            </c:dLbl>
            <c:dLbl>
              <c:idx val="8"/>
              <c:layout>
                <c:manualLayout>
                  <c:x val="-1.2141346830825938E-2"/>
                  <c:y val="-9.0775321311281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8EE-4F7F-8CF2-5627EF401865}"/>
                </c:ext>
              </c:extLst>
            </c:dLbl>
            <c:dLbl>
              <c:idx val="9"/>
              <c:layout>
                <c:manualLayout>
                  <c:x val="-2.428269366165204E-2"/>
                  <c:y val="-7.8671945136444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8EE-4F7F-8CF2-5627EF401865}"/>
                </c:ext>
              </c:extLst>
            </c:dLbl>
            <c:dLbl>
              <c:idx val="10"/>
              <c:layout>
                <c:manualLayout>
                  <c:x val="-2.0971417253244942E-2"/>
                  <c:y val="-0.114982073660956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8EE-4F7F-8CF2-5627EF401865}"/>
                </c:ext>
              </c:extLst>
            </c:dLbl>
            <c:dLbl>
              <c:idx val="11"/>
              <c:layout>
                <c:manualLayout>
                  <c:x val="-9.1170477111476994E-3"/>
                  <c:y val="-6.2634971704784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8EE-4F7F-8CF2-5627EF40186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-50" baseline="0">
                    <a:solidFill>
                      <a:srgbClr val="334286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#,##0.####</c:formatCode>
                <c:ptCount val="12"/>
                <c:pt idx="0">
                  <c:v>4.4000000000000004</c:v>
                </c:pt>
                <c:pt idx="1">
                  <c:v>4.4000000000000004</c:v>
                </c:pt>
                <c:pt idx="2">
                  <c:v>4.4000000000000004</c:v>
                </c:pt>
                <c:pt idx="3">
                  <c:v>3.3</c:v>
                </c:pt>
                <c:pt idx="4">
                  <c:v>3.1</c:v>
                </c:pt>
                <c:pt idx="5">
                  <c:v>2.9</c:v>
                </c:pt>
                <c:pt idx="6">
                  <c:v>3.8</c:v>
                </c:pt>
                <c:pt idx="7">
                  <c:v>3.9</c:v>
                </c:pt>
                <c:pt idx="8" formatCode="#,##0.0">
                  <c:v>4.4000000000000004</c:v>
                </c:pt>
                <c:pt idx="9" formatCode="#,##0.0">
                  <c:v>4.5999999999999996</c:v>
                </c:pt>
                <c:pt idx="10" formatCode="#,##0.0">
                  <c:v>4.4000000000000004</c:v>
                </c:pt>
                <c:pt idx="11" formatCode="#,##0.0">
                  <c:v>4.4000000000000004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6-F8EE-4F7F-8CF2-5627EF4018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6.6225528168141921E-3"/>
                  <c:y val="-0.14577745516400373"/>
                </c:manualLayout>
              </c:layout>
              <c:tx>
                <c:rich>
                  <a:bodyPr/>
                  <a:lstStyle/>
                  <a:p>
                    <a:r>
                      <a:rPr lang="en-US" sz="1800" smtClean="0">
                        <a:solidFill>
                          <a:srgbClr val="E3002A"/>
                        </a:solidFill>
                      </a:rPr>
                      <a:t>0.0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150352112094617E-3"/>
                  <c:y val="-0.1041267536885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178934858849674E-2"/>
                  <c:y val="-0.12495210442628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E3002A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0</c:v>
                </c:pt>
                <c:pt idx="1">
                  <c:v>1.2</c:v>
                </c:pt>
                <c:pt idx="2">
                  <c:v>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755008"/>
        <c:axId val="63756544"/>
      </c:lineChart>
      <c:catAx>
        <c:axId val="6375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spc="-5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3756544"/>
        <c:crosses val="autoZero"/>
        <c:auto val="1"/>
        <c:lblAlgn val="ctr"/>
        <c:lblOffset val="100"/>
        <c:noMultiLvlLbl val="0"/>
      </c:catAx>
      <c:valAx>
        <c:axId val="63756544"/>
        <c:scaling>
          <c:orientation val="minMax"/>
          <c:max val="7.5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crossAx val="637550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54194932888632E-2"/>
          <c:y val="8.7872417072812764E-2"/>
          <c:w val="0.95022911774371521"/>
          <c:h val="0.7068590807164442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 w="76200">
              <a:solidFill>
                <a:srgbClr val="4FAF4F"/>
              </a:solidFill>
              <a:miter lim="800000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1.3245105633628384E-2"/>
                  <c:y val="-9.2931973762318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1037588028023654E-2"/>
                  <c:y val="0.129826315405785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8763899647640213E-2"/>
                  <c:y val="6.0214350040753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1037588028023654E-3"/>
                  <c:y val="3.9330760431243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baseline="0">
                    <a:solidFill>
                      <a:srgbClr val="4FAF4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A-23F6-4B58-9556-551A85795B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 w="76200" cap="flat">
              <a:solidFill>
                <a:srgbClr val="334286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1.434886443643075E-2"/>
                  <c:y val="-9.2931973762318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baseline="0">
                    <a:solidFill>
                      <a:srgbClr val="33428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2</c:v>
                </c:pt>
                <c:pt idx="8" formatCode="General">
                  <c:v>4</c:v>
                </c:pt>
                <c:pt idx="9" formatCode="General">
                  <c:v>3</c:v>
                </c:pt>
                <c:pt idx="10" formatCode="General">
                  <c:v>1</c:v>
                </c:pt>
                <c:pt idx="11" formatCode="General">
                  <c:v>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6-23F6-4B58-9556-551A85795B5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14790915491447E-3"/>
                  <c:y val="-0.15363360756062688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E3002A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55339850377238E-3"/>
                  <c:y val="-7.7060445659091023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E3002A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068613731958865E-2"/>
                  <c:y val="-9.7944035268600779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E3002A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E3002A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194816"/>
        <c:axId val="64217088"/>
      </c:lineChart>
      <c:catAx>
        <c:axId val="6419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spc="-5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4217088"/>
        <c:crosses val="autoZero"/>
        <c:auto val="1"/>
        <c:lblAlgn val="ctr"/>
        <c:lblOffset val="100"/>
        <c:noMultiLvlLbl val="0"/>
      </c:catAx>
      <c:valAx>
        <c:axId val="64217088"/>
        <c:scaling>
          <c:orientation val="minMax"/>
          <c:max val="5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crossAx val="641948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7531277156056E-2"/>
          <c:y val="3.3905707323380121E-2"/>
          <c:w val="0.87998396081399566"/>
          <c:h val="0.895520115830230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9688456841113353E-2"/>
                  <c:y val="1.4101264598448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281949286001761E-2"/>
                  <c:y val="1.0967650243237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025089298989665E-4"/>
                  <c:y val="-2.6635722019291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6193677278934296E-3"/>
                  <c:y val="7.0506322992241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679008372989125E-2"/>
                  <c:y val="-6.4239094281820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704725728892341E-2"/>
                  <c:y val="9.5574991092639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1137643396724402E-2"/>
                  <c:y val="2.9769336374501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6193677278934296E-3"/>
                  <c:y val="-3.6036565084923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2153912284503289E-2"/>
                  <c:y val="-5.7971865571398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1865300505948789E-2"/>
                  <c:y val="5.7971865571398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aseline="0">
                    <a:solidFill>
                      <a:srgbClr val="4FAF4F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151</c:v>
                </c:pt>
                <c:pt idx="1">
                  <c:v>274</c:v>
                </c:pt>
                <c:pt idx="2">
                  <c:v>109</c:v>
                </c:pt>
                <c:pt idx="3">
                  <c:v>19</c:v>
                </c:pt>
                <c:pt idx="4">
                  <c:v>11</c:v>
                </c:pt>
                <c:pt idx="5">
                  <c:v>405</c:v>
                </c:pt>
                <c:pt idx="6">
                  <c:v>419</c:v>
                </c:pt>
                <c:pt idx="7">
                  <c:v>548</c:v>
                </c:pt>
                <c:pt idx="8">
                  <c:v>453</c:v>
                </c:pt>
                <c:pt idx="9">
                  <c:v>298</c:v>
                </c:pt>
                <c:pt idx="10">
                  <c:v>193</c:v>
                </c:pt>
                <c:pt idx="11">
                  <c:v>125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F292-4C3B-B4A6-C1A3919794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 cap="rnd">
              <a:solidFill>
                <a:srgbClr val="33428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3603098840114441E-2"/>
                  <c:y val="4.8571022505766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265650501618239E-3"/>
                  <c:y val="-1.566807177605365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077862739667783E-2"/>
                  <c:y val="-6.1105479926609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679008372989125E-2"/>
                  <c:y val="-7.6773551702662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9688456841113353E-2"/>
                  <c:y val="-5.1704636860977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1281949286001761E-2"/>
                  <c:y val="2.6635722019291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9688456841113249E-2"/>
                  <c:y val="4.5437408150555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aseline="0">
                    <a:solidFill>
                      <a:srgbClr val="334286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201</c:v>
                </c:pt>
                <c:pt idx="1">
                  <c:v>207</c:v>
                </c:pt>
                <c:pt idx="2">
                  <c:v>235</c:v>
                </c:pt>
                <c:pt idx="3">
                  <c:v>112</c:v>
                </c:pt>
                <c:pt idx="4">
                  <c:v>126</c:v>
                </c:pt>
                <c:pt idx="5">
                  <c:v>455</c:v>
                </c:pt>
                <c:pt idx="6" formatCode="General">
                  <c:v>601</c:v>
                </c:pt>
                <c:pt idx="7" formatCode="General">
                  <c:v>553</c:v>
                </c:pt>
                <c:pt idx="8" formatCode="General">
                  <c:v>511</c:v>
                </c:pt>
                <c:pt idx="9" formatCode="General">
                  <c:v>260</c:v>
                </c:pt>
                <c:pt idx="10" formatCode="General">
                  <c:v>176</c:v>
                </c:pt>
                <c:pt idx="11" formatCode="General">
                  <c:v>174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9-F292-4C3B-B4A6-C1A3919794D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3042679000499456E-2"/>
                  <c:y val="6.2672287104214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459327780552531E-3"/>
                  <c:y val="-2.1935300486475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96746222444203E-3"/>
                  <c:y val="2.8202529196896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0">
                    <a:solidFill>
                      <a:srgbClr val="E3002A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143</c:v>
                </c:pt>
                <c:pt idx="1">
                  <c:v>254</c:v>
                </c:pt>
                <c:pt idx="2">
                  <c:v>133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77184"/>
        <c:axId val="65029248"/>
      </c:lineChart>
      <c:catAx>
        <c:axId val="6407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5029248"/>
        <c:crosses val="autoZero"/>
        <c:auto val="1"/>
        <c:lblAlgn val="ctr"/>
        <c:lblOffset val="100"/>
        <c:noMultiLvlLbl val="0"/>
      </c:catAx>
      <c:valAx>
        <c:axId val="65029248"/>
        <c:scaling>
          <c:orientation val="minMax"/>
          <c:max val="65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5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407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04.05.2022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0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1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0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9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7.svg"/><Relationship Id="rId5" Type="http://schemas.openxmlformats.org/officeDocument/2006/relationships/image" Target="../media/image12.png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8526" y="3572887"/>
            <a:ext cx="7678893" cy="15696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spc="-50" dirty="0"/>
              <a:t>Оперативные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spc="-50" dirty="0" smtClean="0"/>
              <a:t>демографические показатели</a:t>
            </a:r>
            <a:endParaRPr lang="en-US" sz="3200" spc="-5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spc="-50" dirty="0"/>
              <a:t>Республики </a:t>
            </a:r>
            <a:r>
              <a:rPr lang="ru-RU" sz="3200" spc="-50" dirty="0" smtClean="0"/>
              <a:t>Мордовия</a:t>
            </a:r>
            <a:endParaRPr lang="ru-RU" sz="3200" spc="-5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749639"/>
            <a:ext cx="5565775" cy="400622"/>
          </a:xfrm>
        </p:spPr>
        <p:txBody>
          <a:bodyPr/>
          <a:lstStyle/>
          <a:p>
            <a:r>
              <a:rPr lang="ru-RU" dirty="0">
                <a:solidFill>
                  <a:srgbClr val="E1002B"/>
                </a:solidFill>
              </a:rPr>
              <a:t>за январь – </a:t>
            </a:r>
            <a:r>
              <a:rPr lang="ru-RU" dirty="0" smtClean="0">
                <a:solidFill>
                  <a:srgbClr val="E1002B"/>
                </a:solidFill>
              </a:rPr>
              <a:t>март 2022 </a:t>
            </a:r>
            <a:r>
              <a:rPr lang="ru-RU" dirty="0">
                <a:solidFill>
                  <a:srgbClr val="E1002B"/>
                </a:solidFill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272646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47461" y="673709"/>
            <a:ext cx="9525111" cy="686142"/>
          </a:xfrm>
        </p:spPr>
        <p:txBody>
          <a:bodyPr anchor="ctr"/>
          <a:lstStyle/>
          <a:p>
            <a:r>
              <a:rPr lang="ru-RU" dirty="0"/>
              <a:t>ЧИСЛО ЗАРЕГИСТРИРОВАННЫХ БРАКОВ</a:t>
            </a:r>
          </a:p>
          <a:p>
            <a:pPr>
              <a:lnSpc>
                <a:spcPct val="30000"/>
              </a:lnSpc>
            </a:pPr>
            <a:r>
              <a:rPr lang="ru-RU" sz="1600" dirty="0" smtClean="0"/>
              <a:t>ЕДИНИЦ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aphicFrame>
        <p:nvGraphicFramePr>
          <p:cNvPr id="66" name="Диаграмма 65">
            <a:extLst>
              <a:ext uri="{FF2B5EF4-FFF2-40B4-BE49-F238E27FC236}">
                <a16:creationId xmlns:a16="http://schemas.microsoft.com/office/drawing/2014/main" xmlns="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5377594"/>
              </p:ext>
            </p:extLst>
          </p:nvPr>
        </p:nvGraphicFramePr>
        <p:xfrm>
          <a:off x="3267653" y="1512837"/>
          <a:ext cx="8763537" cy="405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2" name="Группа 71"/>
          <p:cNvGrpSpPr/>
          <p:nvPr/>
        </p:nvGrpSpPr>
        <p:grpSpPr>
          <a:xfrm>
            <a:off x="7704882" y="5819972"/>
            <a:ext cx="516677" cy="170846"/>
            <a:chOff x="2156039" y="6355682"/>
            <a:chExt cx="516677" cy="170846"/>
          </a:xfrm>
        </p:grpSpPr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3342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3342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3342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8288773" y="571009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5178089" y="5791981"/>
            <a:ext cx="516677" cy="170846"/>
            <a:chOff x="2156039" y="6355682"/>
            <a:chExt cx="516677" cy="170846"/>
          </a:xfrm>
        </p:grpSpPr>
        <p:cxnSp>
          <p:nvCxnSpPr>
            <p:cNvPr id="78" name="Прямая соединительная линия 77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5694766" y="5666291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1016163" y="2751091"/>
            <a:ext cx="101503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530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61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700222" y="3956653"/>
            <a:ext cx="154384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2</a:t>
            </a:r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,8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523681" y="3969015"/>
            <a:ext cx="486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32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‰</a:t>
            </a:r>
          </a:p>
        </p:txBody>
      </p:sp>
      <p:sp>
        <p:nvSpPr>
          <p:cNvPr id="82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577459" y="5413828"/>
            <a:ext cx="2469276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 -17</a:t>
            </a:r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,6 %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2E00FFD0-B4F7-46AA-9E77-2867E13FA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2377" y="692062"/>
            <a:ext cx="612000" cy="612000"/>
          </a:xfrm>
          <a:prstGeom prst="rect">
            <a:avLst/>
          </a:prstGeom>
        </p:spPr>
      </p:pic>
      <p:sp>
        <p:nvSpPr>
          <p:cNvPr id="37" name="Текст 3">
            <a:extLst>
              <a:ext uri="{FF2B5EF4-FFF2-40B4-BE49-F238E27FC236}">
                <a16:creationId xmlns:a16="http://schemas.microsoft.com/office/drawing/2014/main" xmlns="" id="{205BDFC7-32F9-4961-B47C-8ADDA582B82F}"/>
              </a:ext>
            </a:extLst>
          </p:cNvPr>
          <p:cNvSpPr txBox="1">
            <a:spLocks/>
          </p:cNvSpPr>
          <p:nvPr/>
        </p:nvSpPr>
        <p:spPr>
          <a:xfrm>
            <a:off x="212059" y="1640203"/>
            <a:ext cx="2623246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C32E"/>
                </a:solidFill>
              </a:rPr>
              <a:t>202</a:t>
            </a:r>
            <a:r>
              <a:rPr lang="en-US" sz="3200" b="1" dirty="0" smtClean="0">
                <a:solidFill>
                  <a:srgbClr val="FFC32E"/>
                </a:solidFill>
              </a:rPr>
              <a:t>2</a:t>
            </a:r>
            <a:r>
              <a:rPr lang="ru-RU" sz="3200" b="1" dirty="0" smtClean="0">
                <a:solidFill>
                  <a:srgbClr val="FFC32E"/>
                </a:solidFill>
              </a:rPr>
              <a:t> </a:t>
            </a:r>
            <a:r>
              <a:rPr lang="ru-RU" sz="3200" b="1" dirty="0">
                <a:solidFill>
                  <a:srgbClr val="FFC32E"/>
                </a:solidFill>
              </a:rPr>
              <a:t>ГОД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E2DB4E86-34E8-45EB-8624-363AF3F57A54}"/>
              </a:ext>
            </a:extLst>
          </p:cNvPr>
          <p:cNvSpPr/>
          <p:nvPr/>
        </p:nvSpPr>
        <p:spPr>
          <a:xfrm>
            <a:off x="577459" y="2059242"/>
            <a:ext cx="19271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март 2022 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0A86BB15-C299-46AF-9159-876216F8A9AC}"/>
              </a:ext>
            </a:extLst>
          </p:cNvPr>
          <p:cNvSpPr/>
          <p:nvPr/>
        </p:nvSpPr>
        <p:spPr>
          <a:xfrm>
            <a:off x="281761" y="2368576"/>
            <a:ext cx="2315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4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</a:t>
            </a:r>
            <a:endParaRPr lang="ru-RU" sz="14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xmlns="" id="{07BEE0B2-FC55-4BF0-AA29-76388A3FDC1F}"/>
              </a:ext>
            </a:extLst>
          </p:cNvPr>
          <p:cNvSpPr txBox="1">
            <a:spLocks/>
          </p:cNvSpPr>
          <p:nvPr/>
        </p:nvSpPr>
        <p:spPr>
          <a:xfrm>
            <a:off x="183851" y="3599744"/>
            <a:ext cx="2511470" cy="23472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400" b="1" dirty="0"/>
              <a:t>В РАСЧЕТЕ </a:t>
            </a:r>
          </a:p>
          <a:p>
            <a:pPr algn="ctr">
              <a:spcBef>
                <a:spcPts val="0"/>
              </a:spcBef>
            </a:pPr>
            <a:r>
              <a:rPr lang="ru-RU" sz="1400" b="1" dirty="0"/>
              <a:t>НА 1000 ЧЕЛОВЕК</a:t>
            </a:r>
            <a:r>
              <a:rPr lang="ru-RU" sz="1400" dirty="0"/>
              <a:t> </a:t>
            </a: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xmlns="" id="{497C7D63-447E-4DB0-9866-2D5068225776}"/>
              </a:ext>
            </a:extLst>
          </p:cNvPr>
          <p:cNvSpPr txBox="1">
            <a:spLocks/>
          </p:cNvSpPr>
          <p:nvPr/>
        </p:nvSpPr>
        <p:spPr>
          <a:xfrm>
            <a:off x="541944" y="4983431"/>
            <a:ext cx="1991252" cy="26837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ru-RU" sz="1400" b="1" dirty="0"/>
              <a:t>ИЗМЕНЕНИЕ</a:t>
            </a:r>
            <a:r>
              <a:rPr lang="en-US" sz="1400" b="1" dirty="0"/>
              <a:t>, %</a:t>
            </a:r>
            <a:endParaRPr lang="ru-RU" sz="1400" b="1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F448CEF7-0BB3-40CC-98D3-CFD83D36B8FF}"/>
              </a:ext>
            </a:extLst>
          </p:cNvPr>
          <p:cNvSpPr/>
          <p:nvPr/>
        </p:nvSpPr>
        <p:spPr>
          <a:xfrm>
            <a:off x="574010" y="5122634"/>
            <a:ext cx="19271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январю –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марту 2021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59046" y="155121"/>
            <a:ext cx="1006418" cy="187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-1049" y="90392"/>
            <a:ext cx="2071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4286"/>
                </a:solidFill>
              </a:rPr>
              <a:t>МОРДОВИЯСТАТ</a:t>
            </a:r>
            <a:endParaRPr lang="ru-RU" sz="1200" b="1" dirty="0">
              <a:solidFill>
                <a:srgbClr val="334286"/>
              </a:solidFill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9848394" y="5845332"/>
            <a:ext cx="516677" cy="170846"/>
            <a:chOff x="2156039" y="6355682"/>
            <a:chExt cx="516677" cy="170846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10437937" y="5730700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26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9046" y="155121"/>
            <a:ext cx="1006418" cy="187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298ADD8A-7F08-774D-BAA7-5F1C1B8F8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967711"/>
              </p:ext>
            </p:extLst>
          </p:nvPr>
        </p:nvGraphicFramePr>
        <p:xfrm>
          <a:off x="374074" y="1309255"/>
          <a:ext cx="11680034" cy="5046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0774098" cy="864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КОЭФФИЦИЕНТ БРАЧНОСТИ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по муниципальным образованиям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НА 1000 ЧЕЛОВЕК НАСЕЛЕНИЯ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-1049" y="90392"/>
            <a:ext cx="2071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4286"/>
                </a:solidFill>
              </a:rPr>
              <a:t>МОРДОВИЯСТАТ</a:t>
            </a:r>
            <a:endParaRPr lang="ru-RU" sz="1200" b="1" dirty="0">
              <a:solidFill>
                <a:srgbClr val="334286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11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7566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xmlns="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492704"/>
              </p:ext>
            </p:extLst>
          </p:nvPr>
        </p:nvGraphicFramePr>
        <p:xfrm>
          <a:off x="3267654" y="1512837"/>
          <a:ext cx="8609958" cy="405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7207885" y="5861971"/>
            <a:ext cx="516677" cy="170846"/>
            <a:chOff x="2156039" y="6355682"/>
            <a:chExt cx="516677" cy="170846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3342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3342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3342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7661056" y="5727548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5608610" y="5891258"/>
            <a:ext cx="516677" cy="170846"/>
            <a:chOff x="2156039" y="6355682"/>
            <a:chExt cx="516677" cy="170846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6125287" y="574911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941773" y="2688617"/>
            <a:ext cx="995626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538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76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541944" y="4042909"/>
            <a:ext cx="154384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2</a:t>
            </a:r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,8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326000" y="4083281"/>
            <a:ext cx="486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32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‰</a:t>
            </a:r>
          </a:p>
        </p:txBody>
      </p:sp>
      <p:sp>
        <p:nvSpPr>
          <p:cNvPr id="82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506127" y="5381423"/>
            <a:ext cx="2027069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-12</a:t>
            </a:r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,5 %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589260D2-44DE-477E-AC59-C5CC07B11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17165" y="706165"/>
            <a:ext cx="576000" cy="576000"/>
          </a:xfrm>
          <a:prstGeom prst="rect">
            <a:avLst/>
          </a:prstGeom>
        </p:spPr>
      </p:pic>
      <p:sp>
        <p:nvSpPr>
          <p:cNvPr id="43" name="Текст 3"/>
          <p:cNvSpPr txBox="1">
            <a:spLocks/>
          </p:cNvSpPr>
          <p:nvPr/>
        </p:nvSpPr>
        <p:spPr>
          <a:xfrm>
            <a:off x="1352446" y="797037"/>
            <a:ext cx="10734913" cy="50150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ЧИСЛО ЗАРЕГИСТРИРОВАННЫХ РАЗВОДОВ</a:t>
            </a:r>
          </a:p>
          <a:p>
            <a:pPr>
              <a:lnSpc>
                <a:spcPct val="30000"/>
              </a:lnSpc>
            </a:pPr>
            <a:r>
              <a:rPr lang="ru-RU" sz="1600" dirty="0" smtClean="0"/>
              <a:t>ЕДИНИЦ</a:t>
            </a:r>
            <a:endParaRPr lang="ru-RU" sz="1600" dirty="0"/>
          </a:p>
        </p:txBody>
      </p:sp>
      <p:sp>
        <p:nvSpPr>
          <p:cNvPr id="45" name="Текст 3">
            <a:extLst>
              <a:ext uri="{FF2B5EF4-FFF2-40B4-BE49-F238E27FC236}">
                <a16:creationId xmlns:a16="http://schemas.microsoft.com/office/drawing/2014/main" xmlns="" id="{864CE892-5390-44C5-80FA-5A7D0D6D731C}"/>
              </a:ext>
            </a:extLst>
          </p:cNvPr>
          <p:cNvSpPr txBox="1">
            <a:spLocks/>
          </p:cNvSpPr>
          <p:nvPr/>
        </p:nvSpPr>
        <p:spPr>
          <a:xfrm>
            <a:off x="127963" y="1653672"/>
            <a:ext cx="2623246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C32E"/>
                </a:solidFill>
              </a:rPr>
              <a:t>2022 </a:t>
            </a:r>
            <a:r>
              <a:rPr lang="ru-RU" sz="3200" b="1" dirty="0">
                <a:solidFill>
                  <a:srgbClr val="FFC32E"/>
                </a:solidFill>
              </a:rPr>
              <a:t>ГОД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F050DF73-3DCF-4739-8581-BB36B5BF8F52}"/>
              </a:ext>
            </a:extLst>
          </p:cNvPr>
          <p:cNvSpPr/>
          <p:nvPr/>
        </p:nvSpPr>
        <p:spPr>
          <a:xfrm>
            <a:off x="593489" y="2059242"/>
            <a:ext cx="18950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 2022 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B0033CEC-8BD1-4D9D-AF52-1D9B0EE69815}"/>
              </a:ext>
            </a:extLst>
          </p:cNvPr>
          <p:cNvSpPr/>
          <p:nvPr/>
        </p:nvSpPr>
        <p:spPr>
          <a:xfrm>
            <a:off x="496122" y="2380839"/>
            <a:ext cx="1845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4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</a:t>
            </a:r>
            <a:endParaRPr lang="ru-RU" sz="14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Текст 3">
            <a:extLst>
              <a:ext uri="{FF2B5EF4-FFF2-40B4-BE49-F238E27FC236}">
                <a16:creationId xmlns:a16="http://schemas.microsoft.com/office/drawing/2014/main" xmlns="" id="{8E0F8650-FA1F-4103-8AEB-208E3FFF95F1}"/>
              </a:ext>
            </a:extLst>
          </p:cNvPr>
          <p:cNvSpPr txBox="1">
            <a:spLocks/>
          </p:cNvSpPr>
          <p:nvPr/>
        </p:nvSpPr>
        <p:spPr>
          <a:xfrm>
            <a:off x="183851" y="3647194"/>
            <a:ext cx="2511470" cy="23472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400" b="1" dirty="0"/>
              <a:t>В РАСЧЕТЕ </a:t>
            </a:r>
          </a:p>
          <a:p>
            <a:pPr algn="ctr">
              <a:spcBef>
                <a:spcPts val="0"/>
              </a:spcBef>
            </a:pPr>
            <a:r>
              <a:rPr lang="ru-RU" sz="1400" b="1" dirty="0"/>
              <a:t>НА 1000 ЧЕЛОВЕК</a:t>
            </a:r>
            <a:r>
              <a:rPr lang="ru-RU" sz="1400" dirty="0"/>
              <a:t> </a:t>
            </a:r>
          </a:p>
        </p:txBody>
      </p:sp>
      <p:sp>
        <p:nvSpPr>
          <p:cNvPr id="54" name="Текст 3">
            <a:extLst>
              <a:ext uri="{FF2B5EF4-FFF2-40B4-BE49-F238E27FC236}">
                <a16:creationId xmlns:a16="http://schemas.microsoft.com/office/drawing/2014/main" xmlns="" id="{526D944F-34F6-433F-9BA2-476A1CA16EB0}"/>
              </a:ext>
            </a:extLst>
          </p:cNvPr>
          <p:cNvSpPr txBox="1">
            <a:spLocks/>
          </p:cNvSpPr>
          <p:nvPr/>
        </p:nvSpPr>
        <p:spPr>
          <a:xfrm>
            <a:off x="541944" y="5012001"/>
            <a:ext cx="1991252" cy="26837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ru-RU" sz="1400" b="1" dirty="0"/>
              <a:t>ИЗМЕНЕНИЕ</a:t>
            </a:r>
            <a:r>
              <a:rPr lang="en-US" sz="1400" b="1" dirty="0"/>
              <a:t>, %</a:t>
            </a:r>
            <a:endParaRPr lang="ru-RU" sz="1400" b="1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F448CEF7-0BB3-40CC-98D3-CFD83D36B8FF}"/>
              </a:ext>
            </a:extLst>
          </p:cNvPr>
          <p:cNvSpPr/>
          <p:nvPr/>
        </p:nvSpPr>
        <p:spPr>
          <a:xfrm>
            <a:off x="555821" y="5157263"/>
            <a:ext cx="19271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январю –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марту 2021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59046" y="155121"/>
            <a:ext cx="1006418" cy="187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-1049" y="90392"/>
            <a:ext cx="2071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4286"/>
                </a:solidFill>
              </a:rPr>
              <a:t>МОРДОВИЯСТАТ</a:t>
            </a:r>
            <a:endParaRPr lang="ru-RU" sz="1200" b="1" dirty="0">
              <a:solidFill>
                <a:srgbClr val="334286"/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8857277" y="5805835"/>
            <a:ext cx="516677" cy="170846"/>
            <a:chOff x="2156039" y="6355682"/>
            <a:chExt cx="516677" cy="170846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9310907" y="5699624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04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298ADD8A-7F08-774D-BAA7-5F1C1B8F8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279765"/>
              </p:ext>
            </p:extLst>
          </p:nvPr>
        </p:nvGraphicFramePr>
        <p:xfrm>
          <a:off x="374074" y="1473034"/>
          <a:ext cx="11680034" cy="488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9683053" cy="9368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КОЭФФИЦИЕНТ РАЗВОДИМОСТИ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по муниципальным образованиям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НА 1000 ЧЕЛОВЕК НАСЕЛЕНИЯ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9046" y="155121"/>
            <a:ext cx="1006418" cy="187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1049" y="90392"/>
            <a:ext cx="2071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4286"/>
                </a:solidFill>
              </a:rPr>
              <a:t>МОРДОВИЯСТАТ</a:t>
            </a:r>
            <a:endParaRPr lang="ru-RU" sz="1200" b="1" dirty="0">
              <a:solidFill>
                <a:srgbClr val="334286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11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91951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7773978"/>
              </p:ext>
            </p:extLst>
          </p:nvPr>
        </p:nvGraphicFramePr>
        <p:xfrm>
          <a:off x="1878302" y="2151002"/>
          <a:ext cx="7897840" cy="353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14</a:t>
            </a:fld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31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116923" y="1769962"/>
            <a:ext cx="4877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b="1" spc="-60" dirty="0">
                <a:solidFill>
                  <a:schemeClr val="bg1">
                    <a:lumMod val="50000"/>
                  </a:schemeClr>
                </a:solidFill>
              </a:rPr>
              <a:t>Республика </a:t>
            </a:r>
            <a:r>
              <a:rPr lang="ru-RU" sz="2400" b="1" spc="-60" dirty="0" smtClean="0">
                <a:solidFill>
                  <a:schemeClr val="bg1">
                    <a:lumMod val="50000"/>
                  </a:schemeClr>
                </a:solidFill>
              </a:rPr>
              <a:t>Мордовия</a:t>
            </a:r>
            <a:endParaRPr lang="ru-RU" sz="2400" b="1" spc="-6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4252171" y="3345794"/>
            <a:ext cx="1471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defTabSz="0"/>
            <a:r>
              <a:rPr lang="ru-RU" sz="6000" b="1" spc="-11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206</a:t>
            </a:r>
            <a:endParaRPr lang="ru-RU" sz="6000" b="1" spc="-11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5563028" y="3617647"/>
            <a:ext cx="167504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defTabSz="0">
              <a:lnSpc>
                <a:spcPct val="90000"/>
              </a:lnSpc>
            </a:pPr>
            <a:r>
              <a:rPr lang="ru-RU" sz="1200" b="1" spc="-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</a:p>
          <a:p>
            <a:pPr indent="0" defTabSz="0">
              <a:lnSpc>
                <a:spcPct val="90000"/>
              </a:lnSpc>
            </a:pPr>
            <a:r>
              <a:rPr lang="ru-RU" sz="1200" b="1" spc="-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УМЕРШИХ</a:t>
            </a:r>
          </a:p>
          <a:p>
            <a:pPr indent="0" defTabSz="0">
              <a:lnSpc>
                <a:spcPct val="90000"/>
              </a:lnSpc>
            </a:pPr>
            <a:r>
              <a:rPr lang="ru-RU" sz="1200" b="1" spc="-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en-US" sz="1200" b="1" spc="-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ru-RU" sz="1200" b="1" spc="-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200" b="1" spc="-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200" b="1" spc="-5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0">
              <a:lnSpc>
                <a:spcPct val="90000"/>
              </a:lnSpc>
            </a:pPr>
            <a:r>
              <a:rPr lang="en-US" sz="1000" spc="-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spc="-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причина смерти и прочая причина смерти)</a:t>
            </a:r>
          </a:p>
        </p:txBody>
      </p:sp>
      <p:grpSp>
        <p:nvGrpSpPr>
          <p:cNvPr id="240" name="Группа 239"/>
          <p:cNvGrpSpPr/>
          <p:nvPr/>
        </p:nvGrpSpPr>
        <p:grpSpPr>
          <a:xfrm>
            <a:off x="4041246" y="6318880"/>
            <a:ext cx="6657233" cy="254169"/>
            <a:chOff x="1093573" y="5361618"/>
            <a:chExt cx="6657233" cy="254169"/>
          </a:xfrm>
        </p:grpSpPr>
        <p:sp>
          <p:nvSpPr>
            <p:cNvPr id="241" name="Овал 240"/>
            <p:cNvSpPr/>
            <p:nvPr/>
          </p:nvSpPr>
          <p:spPr>
            <a:xfrm>
              <a:off x="1093573" y="5384681"/>
              <a:ext cx="180000" cy="180000"/>
            </a:xfrm>
            <a:prstGeom prst="ellipse">
              <a:avLst/>
            </a:prstGeom>
            <a:noFill/>
            <a:ln w="57150">
              <a:solidFill>
                <a:srgbClr val="FFC3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Заголовок 1"/>
            <p:cNvSpPr txBox="1">
              <a:spLocks/>
            </p:cNvSpPr>
            <p:nvPr/>
          </p:nvSpPr>
          <p:spPr>
            <a:xfrm>
              <a:off x="1248433" y="5361618"/>
              <a:ext cx="6502373" cy="25416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COVID-19 – 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ПРИЧИНА СМЕРТИ ОТНЕСЕНА К ПРОЧИМ ВАЖНЫМ СОСТОЯНИЯМ</a:t>
              </a:r>
            </a:p>
          </p:txBody>
        </p:sp>
      </p:grpSp>
      <p:grpSp>
        <p:nvGrpSpPr>
          <p:cNvPr id="243" name="Группа 242"/>
          <p:cNvGrpSpPr/>
          <p:nvPr/>
        </p:nvGrpSpPr>
        <p:grpSpPr>
          <a:xfrm>
            <a:off x="4041246" y="5999663"/>
            <a:ext cx="3834765" cy="224466"/>
            <a:chOff x="1093573" y="5845807"/>
            <a:chExt cx="3834765" cy="224466"/>
          </a:xfrm>
        </p:grpSpPr>
        <p:sp>
          <p:nvSpPr>
            <p:cNvPr id="244" name="Овал 243"/>
            <p:cNvSpPr/>
            <p:nvPr/>
          </p:nvSpPr>
          <p:spPr>
            <a:xfrm>
              <a:off x="1093573" y="5868040"/>
              <a:ext cx="180000" cy="180000"/>
            </a:xfrm>
            <a:prstGeom prst="ellipse">
              <a:avLst/>
            </a:prstGeom>
            <a:noFill/>
            <a:ln w="57150">
              <a:solidFill>
                <a:srgbClr val="D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Заголовок 1"/>
            <p:cNvSpPr txBox="1">
              <a:spLocks/>
            </p:cNvSpPr>
            <p:nvPr/>
          </p:nvSpPr>
          <p:spPr>
            <a:xfrm>
              <a:off x="1248434" y="5845807"/>
              <a:ext cx="3679904" cy="2244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COVID-19 – 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ОСНОВНАЯ ПРИЧИНА СМЕРТИ</a:t>
              </a:r>
            </a:p>
          </p:txBody>
        </p:sp>
      </p:grpSp>
      <p:sp>
        <p:nvSpPr>
          <p:cNvPr id="246" name="Freeform 10"/>
          <p:cNvSpPr/>
          <p:nvPr/>
        </p:nvSpPr>
        <p:spPr>
          <a:xfrm flipH="1" flipV="1">
            <a:off x="914562" y="4181744"/>
            <a:ext cx="3216684" cy="9000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28575" cmpd="sng">
            <a:solidFill>
              <a:srgbClr val="FFC32E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3200" dirty="0">
              <a:latin typeface="Roboto Regular" charset="0"/>
            </a:endParaRPr>
          </a:p>
        </p:txBody>
      </p:sp>
      <p:sp>
        <p:nvSpPr>
          <p:cNvPr id="247" name="Freeform 10"/>
          <p:cNvSpPr/>
          <p:nvPr/>
        </p:nvSpPr>
        <p:spPr>
          <a:xfrm>
            <a:off x="7301473" y="2975835"/>
            <a:ext cx="2321577" cy="9000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28575" cmpd="sng">
            <a:solidFill>
              <a:srgbClr val="E1002B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3200" dirty="0">
              <a:latin typeface="Roboto Regular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02864" y="3175077"/>
            <a:ext cx="108395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 smtClean="0">
                <a:solidFill>
                  <a:srgbClr val="E1002B"/>
                </a:solidFill>
              </a:rPr>
              <a:t>190</a:t>
            </a:r>
            <a:endParaRPr lang="ru-RU" sz="4200" b="1" dirty="0">
              <a:solidFill>
                <a:srgbClr val="E1002B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91910" y="3446718"/>
            <a:ext cx="28059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E1002B"/>
                </a:solidFill>
              </a:rPr>
              <a:t>COVID-19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, ВИРУС ИДЕНТИФИЦИРОВАН</a:t>
            </a:r>
          </a:p>
        </p:txBody>
      </p:sp>
      <p:sp>
        <p:nvSpPr>
          <p:cNvPr id="248" name="Прямоугольник 247"/>
          <p:cNvSpPr/>
          <p:nvPr/>
        </p:nvSpPr>
        <p:spPr>
          <a:xfrm>
            <a:off x="8356725" y="3748561"/>
            <a:ext cx="4844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 smtClean="0">
                <a:solidFill>
                  <a:srgbClr val="E1002B"/>
                </a:solidFill>
              </a:rPr>
              <a:t>2</a:t>
            </a:r>
            <a:endParaRPr lang="ru-RU" sz="4200" b="1" dirty="0">
              <a:solidFill>
                <a:srgbClr val="E1002B"/>
              </a:solidFill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8714443" y="4093049"/>
            <a:ext cx="28741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E1002B"/>
                </a:solidFill>
              </a:rPr>
              <a:t>COVID-19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ВИРУС НЕ ИДЕНТИФИЦИРОВАН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961255" y="3878076"/>
            <a:ext cx="2160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249"/>
          <p:cNvCxnSpPr/>
          <p:nvPr/>
        </p:nvCxnSpPr>
        <p:spPr>
          <a:xfrm>
            <a:off x="7892650" y="4635058"/>
            <a:ext cx="2160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Прямоугольник 251"/>
          <p:cNvSpPr/>
          <p:nvPr/>
        </p:nvSpPr>
        <p:spPr>
          <a:xfrm>
            <a:off x="1334713" y="3544409"/>
            <a:ext cx="216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spc="-50" dirty="0">
                <a:solidFill>
                  <a:srgbClr val="FFC32E"/>
                </a:solidFill>
              </a:rPr>
              <a:t>COVID-19</a:t>
            </a:r>
            <a:r>
              <a:rPr lang="ru-RU" sz="1000" spc="-50" dirty="0">
                <a:solidFill>
                  <a:schemeClr val="bg1">
                    <a:lumMod val="50000"/>
                  </a:schemeClr>
                </a:solidFill>
              </a:rPr>
              <a:t> НЕ ЯВЛЯЕТСЯ ОСНОВНОЙ ПРИЧИНОЙ СМЕРТИ,</a:t>
            </a:r>
          </a:p>
          <a:p>
            <a:pPr>
              <a:lnSpc>
                <a:spcPct val="80000"/>
              </a:lnSpc>
            </a:pPr>
            <a:r>
              <a:rPr lang="ru-RU" sz="1000" spc="-50" dirty="0">
                <a:solidFill>
                  <a:schemeClr val="bg1">
                    <a:lumMod val="50000"/>
                  </a:schemeClr>
                </a:solidFill>
              </a:rPr>
              <a:t>но оказал существенное влияние на развитие смертельных осложнений заболевания</a:t>
            </a:r>
          </a:p>
        </p:txBody>
      </p:sp>
      <p:sp>
        <p:nvSpPr>
          <p:cNvPr id="253" name="Прямоугольник 252"/>
          <p:cNvSpPr/>
          <p:nvPr/>
        </p:nvSpPr>
        <p:spPr>
          <a:xfrm>
            <a:off x="739672" y="4246998"/>
            <a:ext cx="78418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 smtClean="0">
                <a:solidFill>
                  <a:srgbClr val="FFC32E"/>
                </a:solidFill>
              </a:rPr>
              <a:t>10</a:t>
            </a:r>
            <a:endParaRPr lang="ru-RU" sz="4200" b="1" dirty="0">
              <a:solidFill>
                <a:srgbClr val="FFC32E"/>
              </a:solidFill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1334713" y="4315668"/>
            <a:ext cx="23376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solidFill>
                  <a:srgbClr val="FFC32E"/>
                </a:solidFill>
              </a:rPr>
              <a:t>COVID-19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 НЕ ЯВЛЯЕТСЯ ОСНОВНОЙ ПРИЧИНОЙ СМЕРТИ и не оказал существенного влияния на развитие смертельных осложнений заболевания</a:t>
            </a:r>
          </a:p>
        </p:txBody>
      </p:sp>
      <p:cxnSp>
        <p:nvCxnSpPr>
          <p:cNvPr id="255" name="Прямая соединительная линия 254"/>
          <p:cNvCxnSpPr/>
          <p:nvPr/>
        </p:nvCxnSpPr>
        <p:spPr>
          <a:xfrm>
            <a:off x="914562" y="4255289"/>
            <a:ext cx="289387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874709" y="3461313"/>
            <a:ext cx="4844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 smtClean="0">
                <a:solidFill>
                  <a:srgbClr val="FFC32E"/>
                </a:solidFill>
              </a:rPr>
              <a:t>4</a:t>
            </a:r>
            <a:endParaRPr lang="ru-RU" sz="4200" b="1" dirty="0">
              <a:solidFill>
                <a:srgbClr val="FFC32E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99EAD1D-785F-4059-ACD8-27B2AB52A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27246" y="646888"/>
            <a:ext cx="756000" cy="756000"/>
          </a:xfrm>
          <a:prstGeom prst="rect">
            <a:avLst/>
          </a:prstGeom>
        </p:spPr>
      </p:pic>
      <p:sp>
        <p:nvSpPr>
          <p:cNvPr id="42" name="Текст 3"/>
          <p:cNvSpPr txBox="1">
            <a:spLocks/>
          </p:cNvSpPr>
          <p:nvPr/>
        </p:nvSpPr>
        <p:spPr>
          <a:xfrm>
            <a:off x="1351338" y="708009"/>
            <a:ext cx="7534967" cy="902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800" spc="-30" dirty="0"/>
              <a:t>СВЕДЕНИЯ О ЧИСЛЕ ЗАРЕГИСТРИРОВАННЫХ УМЕРШИХ</a:t>
            </a:r>
            <a:endParaRPr lang="en-US" sz="1800" spc="-3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spc="-30" dirty="0"/>
              <a:t>С УСТАНОВЛЕННЫМ</a:t>
            </a:r>
            <a:r>
              <a:rPr lang="en-US" sz="1800" spc="-30" dirty="0"/>
              <a:t> (</a:t>
            </a:r>
            <a:r>
              <a:rPr lang="ru-RU" sz="1800" spc="-30" dirty="0"/>
              <a:t>ПРЕДПОЛАГАЕМЫМ) ДИАГНОЗОМ </a:t>
            </a:r>
            <a:r>
              <a:rPr lang="en-US" sz="1800" spc="-30" dirty="0"/>
              <a:t>COVID-19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200" spc="-30" dirty="0"/>
              <a:t>ЗА </a:t>
            </a:r>
            <a:r>
              <a:rPr lang="ru-RU" sz="1200" spc="-30" dirty="0" smtClean="0"/>
              <a:t>МАРТ  2022 </a:t>
            </a:r>
            <a:r>
              <a:rPr lang="ru-RU" sz="1200" spc="-30" dirty="0"/>
              <a:t>ГОДА, ЧЕЛОВЕК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59046" y="155121"/>
            <a:ext cx="1006418" cy="187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-1049" y="90392"/>
            <a:ext cx="2071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4286"/>
                </a:solidFill>
              </a:rPr>
              <a:t>МОРДОВИЯСТАТ</a:t>
            </a:r>
            <a:endParaRPr lang="ru-RU" sz="1200" b="1" dirty="0">
              <a:solidFill>
                <a:srgbClr val="334286"/>
              </a:solidFill>
            </a:endParaRPr>
          </a:p>
        </p:txBody>
      </p:sp>
      <p:pic>
        <p:nvPicPr>
          <p:cNvPr id="1026" name="Picture 2" descr="Герб Мордовии — Википед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3" y="1583532"/>
            <a:ext cx="586511" cy="64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32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180967C-98DA-B341-B190-45990DD7F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5761015-71A8-434D-A45F-33D2EF1CF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560631"/>
            <a:ext cx="5102168" cy="3987800"/>
          </a:xfrm>
        </p:spPr>
        <p:txBody>
          <a:bodyPr anchor="ctr" anchorCtr="0"/>
          <a:lstStyle/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3600" b="1" spc="-60" dirty="0"/>
              <a:t>Оперативные 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3600" b="1" spc="-60" dirty="0" smtClean="0"/>
              <a:t>демографические</a:t>
            </a:r>
            <a:endParaRPr lang="ru-RU" sz="3600" b="1" spc="-60" dirty="0"/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3600" b="1" spc="-60" dirty="0" smtClean="0"/>
              <a:t>показатели</a:t>
            </a:r>
            <a:endParaRPr lang="ru-RU" sz="3600" b="1" spc="-60" dirty="0"/>
          </a:p>
          <a:p>
            <a:pPr>
              <a:spcBef>
                <a:spcPts val="0"/>
              </a:spcBef>
            </a:pPr>
            <a:endParaRPr lang="ru-RU" sz="2200" b="1" spc="-60" dirty="0"/>
          </a:p>
          <a:p>
            <a:pPr>
              <a:spcBef>
                <a:spcPts val="0"/>
              </a:spcBef>
            </a:pPr>
            <a:r>
              <a:rPr lang="ru-RU" sz="2200" b="1" spc="-60" dirty="0"/>
              <a:t>Республики </a:t>
            </a:r>
            <a:r>
              <a:rPr lang="ru-RU" sz="2200" b="1" spc="-60" dirty="0" smtClean="0"/>
              <a:t>Мордовия</a:t>
            </a:r>
            <a:endParaRPr lang="ru-RU" sz="2200" b="1" spc="-60" dirty="0"/>
          </a:p>
          <a:p>
            <a:endParaRPr lang="ru-RU" sz="2400" spc="-50" dirty="0"/>
          </a:p>
          <a:p>
            <a:r>
              <a:rPr lang="ru-RU" sz="1800" spc="-50" dirty="0"/>
              <a:t>за январь – </a:t>
            </a:r>
            <a:r>
              <a:rPr lang="ru-RU" sz="1800" spc="-50" dirty="0" smtClean="0"/>
              <a:t>март 2022 </a:t>
            </a:r>
            <a:r>
              <a:rPr lang="ru-RU" sz="1800" spc="-50" dirty="0"/>
              <a:t>года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B3942C-AF2A-9941-973B-2F7A0748C5C5}"/>
              </a:ext>
            </a:extLst>
          </p:cNvPr>
          <p:cNvSpPr txBox="1"/>
          <p:nvPr/>
        </p:nvSpPr>
        <p:spPr>
          <a:xfrm>
            <a:off x="5729014" y="1924750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4577E3-77E7-0642-A0BE-22BE0A730F5D}"/>
              </a:ext>
            </a:extLst>
          </p:cNvPr>
          <p:cNvSpPr txBox="1"/>
          <p:nvPr/>
        </p:nvSpPr>
        <p:spPr>
          <a:xfrm>
            <a:off x="5729014" y="2690074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131323C-2055-584D-A86B-5B9C74DDA48E}"/>
              </a:ext>
            </a:extLst>
          </p:cNvPr>
          <p:cNvSpPr txBox="1"/>
          <p:nvPr/>
        </p:nvSpPr>
        <p:spPr>
          <a:xfrm>
            <a:off x="5729014" y="3455398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4CC2F8C-91BD-2042-BE4E-7A11BCA9C2AC}"/>
              </a:ext>
            </a:extLst>
          </p:cNvPr>
          <p:cNvSpPr txBox="1"/>
          <p:nvPr/>
        </p:nvSpPr>
        <p:spPr>
          <a:xfrm>
            <a:off x="5729014" y="4220722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FEEAB0-F7B3-D44F-889A-34EB548FAF78}"/>
              </a:ext>
            </a:extLst>
          </p:cNvPr>
          <p:cNvSpPr txBox="1"/>
          <p:nvPr/>
        </p:nvSpPr>
        <p:spPr>
          <a:xfrm>
            <a:off x="5729014" y="4986044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6392908" y="2109416"/>
            <a:ext cx="4873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ПОКАЗАТЕЛИ РОЖДАЕМОСТИ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0254615-4211-1E48-AC2F-83E3F0881460}"/>
              </a:ext>
            </a:extLst>
          </p:cNvPr>
          <p:cNvSpPr/>
          <p:nvPr/>
        </p:nvSpPr>
        <p:spPr>
          <a:xfrm>
            <a:off x="6392908" y="2874740"/>
            <a:ext cx="4873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ПОКАЗАТЕЛИ СМЕРТНОСТИ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8CD7FF3-F4BA-904E-84C4-FEE8822C08EA}"/>
              </a:ext>
            </a:extLst>
          </p:cNvPr>
          <p:cNvSpPr/>
          <p:nvPr/>
        </p:nvSpPr>
        <p:spPr>
          <a:xfrm>
            <a:off x="6392908" y="3640064"/>
            <a:ext cx="4873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ПОКАЗАТЕЛИ МЛАДЕНЧЕСКОЙ СМЕРТНОСТИ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4C40D24-4194-E643-AEEF-5F4E10E87C3F}"/>
              </a:ext>
            </a:extLst>
          </p:cNvPr>
          <p:cNvSpPr/>
          <p:nvPr/>
        </p:nvSpPr>
        <p:spPr>
          <a:xfrm>
            <a:off x="6392908" y="4405388"/>
            <a:ext cx="4873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ПОКАЗАТЕЛИ БРАЧНОСТИ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E744A9F-B8E3-F542-9EC8-0CBB88A1D915}"/>
              </a:ext>
            </a:extLst>
          </p:cNvPr>
          <p:cNvSpPr/>
          <p:nvPr/>
        </p:nvSpPr>
        <p:spPr>
          <a:xfrm>
            <a:off x="6392908" y="5170710"/>
            <a:ext cx="4873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ПОКАЗАТЕЛИ РАЗВОДИМОСТИ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B3942C-AF2A-9941-973B-2F7A0748C5C5}"/>
              </a:ext>
            </a:extLst>
          </p:cNvPr>
          <p:cNvSpPr txBox="1"/>
          <p:nvPr/>
        </p:nvSpPr>
        <p:spPr>
          <a:xfrm>
            <a:off x="5729014" y="1159426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6392907" y="1344092"/>
            <a:ext cx="57990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ПОКАЗАТЕЛИ ЕСТЕСТВЕННОГО ПРИРОСТА НАСЕЛЕНИЯ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29014" y="6355682"/>
            <a:ext cx="33473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Ежемесячные данные оперативной статистики  </a:t>
            </a:r>
          </a:p>
        </p:txBody>
      </p:sp>
    </p:spTree>
    <p:extLst>
      <p:ext uri="{BB962C8B-B14F-4D97-AF65-F5344CB8AC3E}">
        <p14:creationId xmlns:p14="http://schemas.microsoft.com/office/powerpoint/2010/main" val="158161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xmlns="" id="{298ADD8A-7F08-774D-BAA7-5F1C1B8F8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568139"/>
              </p:ext>
            </p:extLst>
          </p:nvPr>
        </p:nvGraphicFramePr>
        <p:xfrm>
          <a:off x="2949864" y="1090655"/>
          <a:ext cx="9104243" cy="4840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885762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4614472" y="5596973"/>
            <a:ext cx="1052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3EC91913-085C-4197-B2A6-AC49706A6B08}"/>
              </a:ext>
            </a:extLst>
          </p:cNvPr>
          <p:cNvSpPr/>
          <p:nvPr/>
        </p:nvSpPr>
        <p:spPr>
          <a:xfrm>
            <a:off x="8687687" y="5552298"/>
            <a:ext cx="1010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Левая фигурная скобка 9">
            <a:extLst>
              <a:ext uri="{FF2B5EF4-FFF2-40B4-BE49-F238E27FC236}">
                <a16:creationId xmlns:a16="http://schemas.microsoft.com/office/drawing/2014/main" xmlns="" id="{36A09732-C85B-45D9-9F5E-4EC8C924A94B}"/>
              </a:ext>
            </a:extLst>
          </p:cNvPr>
          <p:cNvSpPr/>
          <p:nvPr/>
        </p:nvSpPr>
        <p:spPr>
          <a:xfrm rot="16200000">
            <a:off x="4906766" y="3566332"/>
            <a:ext cx="285757" cy="3741402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337268" y="2703365"/>
            <a:ext cx="1977333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-2 208</a:t>
            </a:r>
            <a:endParaRPr lang="ru-RU" sz="48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3254" y="5989718"/>
            <a:ext cx="209006" cy="209006"/>
          </a:xfrm>
          <a:prstGeom prst="rect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866829" y="5968028"/>
            <a:ext cx="1417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родившихся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550210" y="5989718"/>
            <a:ext cx="209006" cy="209006"/>
          </a:xfrm>
          <a:prstGeom prst="rect">
            <a:avLst/>
          </a:prstGeom>
          <a:solidFill>
            <a:srgbClr val="3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710739" y="5968028"/>
            <a:ext cx="11897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умерших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7945138" y="5999497"/>
            <a:ext cx="516677" cy="170846"/>
            <a:chOff x="2156039" y="6355682"/>
            <a:chExt cx="516677" cy="170846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D2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D2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D2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Прямоугольник 57"/>
          <p:cNvSpPr/>
          <p:nvPr/>
        </p:nvSpPr>
        <p:spPr>
          <a:xfrm>
            <a:off x="8447356" y="5968028"/>
            <a:ext cx="16562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Естественный прирост</a:t>
            </a:r>
          </a:p>
        </p:txBody>
      </p:sp>
      <p:sp>
        <p:nvSpPr>
          <p:cNvPr id="57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464783" y="4365142"/>
            <a:ext cx="1447110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-11</a:t>
            </a:r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,6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828372" y="4383193"/>
            <a:ext cx="486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32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‰</a:t>
            </a:r>
          </a:p>
        </p:txBody>
      </p:sp>
      <p:sp>
        <p:nvSpPr>
          <p:cNvPr id="51" name="Левая фигурная скобка 50">
            <a:extLst>
              <a:ext uri="{FF2B5EF4-FFF2-40B4-BE49-F238E27FC236}">
                <a16:creationId xmlns:a16="http://schemas.microsoft.com/office/drawing/2014/main" xmlns="" id="{36A09732-C85B-45D9-9F5E-4EC8C924A94B}"/>
              </a:ext>
            </a:extLst>
          </p:cNvPr>
          <p:cNvSpPr/>
          <p:nvPr/>
        </p:nvSpPr>
        <p:spPr>
          <a:xfrm rot="16200000">
            <a:off x="8817055" y="3507291"/>
            <a:ext cx="285759" cy="3859482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3" y="690481"/>
            <a:ext cx="647658" cy="647658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0" y="1627766"/>
            <a:ext cx="2623246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C32E"/>
                </a:solidFill>
              </a:rPr>
              <a:t>2022 </a:t>
            </a:r>
            <a:r>
              <a:rPr lang="ru-RU" sz="3200" b="1" dirty="0">
                <a:solidFill>
                  <a:srgbClr val="FFC32E"/>
                </a:solidFill>
              </a:rPr>
              <a:t>ГОД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-1049" y="2274574"/>
            <a:ext cx="2315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4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endParaRPr lang="ru-RU" sz="14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87960" y="1982261"/>
            <a:ext cx="17267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 –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 2022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60" name="Текст 3">
            <a:extLst>
              <a:ext uri="{FF2B5EF4-FFF2-40B4-BE49-F238E27FC236}">
                <a16:creationId xmlns:a16="http://schemas.microsoft.com/office/drawing/2014/main" xmlns="" id="{A32EED18-2F4F-48ED-98E6-4DA132266EE2}"/>
              </a:ext>
            </a:extLst>
          </p:cNvPr>
          <p:cNvSpPr txBox="1">
            <a:spLocks/>
          </p:cNvSpPr>
          <p:nvPr/>
        </p:nvSpPr>
        <p:spPr>
          <a:xfrm>
            <a:off x="71068" y="3962348"/>
            <a:ext cx="2511470" cy="23472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400" b="1" dirty="0"/>
              <a:t>В РАСЧЕТЕ </a:t>
            </a:r>
          </a:p>
          <a:p>
            <a:pPr algn="ctr">
              <a:spcBef>
                <a:spcPts val="0"/>
              </a:spcBef>
            </a:pPr>
            <a:r>
              <a:rPr lang="ru-RU" sz="1400" b="1" dirty="0"/>
              <a:t>НА 1000 ЧЕЛОВЕК</a:t>
            </a:r>
            <a:r>
              <a:rPr lang="ru-RU" sz="1400" dirty="0"/>
              <a:t> </a:t>
            </a:r>
          </a:p>
        </p:txBody>
      </p:sp>
      <p:sp>
        <p:nvSpPr>
          <p:cNvPr id="61" name="Текст 3"/>
          <p:cNvSpPr txBox="1">
            <a:spLocks/>
          </p:cNvSpPr>
          <p:nvPr/>
        </p:nvSpPr>
        <p:spPr>
          <a:xfrm>
            <a:off x="1351338" y="712709"/>
            <a:ext cx="7959569" cy="55618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ЕСТЕСТВЕННОЕ ДВИЖЕНИЕ НАСЕЛЕНИЯ</a:t>
            </a:r>
          </a:p>
          <a:p>
            <a:pPr>
              <a:lnSpc>
                <a:spcPct val="50000"/>
              </a:lnSpc>
            </a:pPr>
            <a:r>
              <a:rPr lang="ru-RU" sz="1600" dirty="0" smtClean="0"/>
              <a:t>ЧЕЛОВЕК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9046" y="155121"/>
            <a:ext cx="1006418" cy="187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3EC91913-085C-4197-B2A6-AC49706A6B08}"/>
              </a:ext>
            </a:extLst>
          </p:cNvPr>
          <p:cNvSpPr/>
          <p:nvPr/>
        </p:nvSpPr>
        <p:spPr>
          <a:xfrm>
            <a:off x="11112779" y="5567918"/>
            <a:ext cx="10105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Левая фигурная скобка 40">
            <a:extLst>
              <a:ext uri="{FF2B5EF4-FFF2-40B4-BE49-F238E27FC236}">
                <a16:creationId xmlns:a16="http://schemas.microsoft.com/office/drawing/2014/main" xmlns="" id="{36A09732-C85B-45D9-9F5E-4EC8C924A94B}"/>
              </a:ext>
            </a:extLst>
          </p:cNvPr>
          <p:cNvSpPr/>
          <p:nvPr/>
        </p:nvSpPr>
        <p:spPr>
          <a:xfrm rot="16200000">
            <a:off x="11351248" y="4978995"/>
            <a:ext cx="285759" cy="917964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290" y="110510"/>
            <a:ext cx="2071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4286"/>
                </a:solidFill>
              </a:rPr>
              <a:t>МОРДОВИЯСТАТ</a:t>
            </a:r>
            <a:endParaRPr lang="ru-RU" sz="12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6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298ADD8A-7F08-774D-BAA7-5F1C1B8F8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71000"/>
              </p:ext>
            </p:extLst>
          </p:nvPr>
        </p:nvGraphicFramePr>
        <p:xfrm>
          <a:off x="374073" y="1388280"/>
          <a:ext cx="11680034" cy="4840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Текст 3"/>
          <p:cNvSpPr txBox="1">
            <a:spLocks/>
          </p:cNvSpPr>
          <p:nvPr/>
        </p:nvSpPr>
        <p:spPr>
          <a:xfrm>
            <a:off x="1254029" y="423633"/>
            <a:ext cx="10702769" cy="92347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b="1" dirty="0" smtClean="0"/>
              <a:t>КОЭФФИЦИЕНТ ЕСТЕСТВЕННОЙ УБЫЛИ НАСЕЛЕНИЯ</a:t>
            </a:r>
          </a:p>
          <a:p>
            <a:pPr>
              <a:spcBef>
                <a:spcPts val="0"/>
              </a:spcBef>
            </a:pPr>
            <a:r>
              <a:rPr lang="ru-RU" sz="2600" b="1" dirty="0" smtClean="0"/>
              <a:t>по муниципальным образованиям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на 1000 человек населения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9046" y="155121"/>
            <a:ext cx="1006418" cy="187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1049" y="90392"/>
            <a:ext cx="2071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4286"/>
                </a:solidFill>
              </a:rPr>
              <a:t>МОРДОВИЯСТАТ</a:t>
            </a:r>
            <a:endParaRPr lang="ru-RU" sz="1200" b="1" dirty="0">
              <a:solidFill>
                <a:srgbClr val="334286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1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1" name="Группа 1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5023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54029" y="677520"/>
            <a:ext cx="10702769" cy="553559"/>
          </a:xfrm>
        </p:spPr>
        <p:txBody>
          <a:bodyPr/>
          <a:lstStyle/>
          <a:p>
            <a:r>
              <a:rPr lang="ru-RU" sz="2600" b="1" dirty="0"/>
              <a:t>ЧИСЛО ЗАРЕГИСТРИРОВАННЫХ РОДИВШИХСЯ</a:t>
            </a:r>
          </a:p>
          <a:p>
            <a:pPr>
              <a:lnSpc>
                <a:spcPct val="50000"/>
              </a:lnSpc>
            </a:pPr>
            <a:r>
              <a:rPr lang="ru-RU" sz="1600" dirty="0" smtClean="0"/>
              <a:t>ЧЕЛОВЕК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4157824"/>
              </p:ext>
            </p:extLst>
          </p:nvPr>
        </p:nvGraphicFramePr>
        <p:xfrm>
          <a:off x="3290207" y="1512837"/>
          <a:ext cx="8587405" cy="405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11029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7654491" y="5914708"/>
            <a:ext cx="516677" cy="163430"/>
            <a:chOff x="2156039" y="6355682"/>
            <a:chExt cx="516677" cy="170846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3342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3342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3342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8360857" y="5762772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5007070" y="5818578"/>
            <a:ext cx="516677" cy="170846"/>
            <a:chOff x="2156039" y="6355682"/>
            <a:chExt cx="516677" cy="170846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5700684" y="5699624"/>
            <a:ext cx="853668" cy="400110"/>
          </a:xfrm>
          <a:prstGeom prst="rect">
            <a:avLst/>
          </a:prstGeom>
          <a:ln>
            <a:solidFill>
              <a:srgbClr val="4FAF4F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Arial Cyr" panose="020B0604020202020204" pitchFamily="34" charset="0"/>
                <a:cs typeface="Arial" panose="020B0604020202020204" pitchFamily="34" charset="0"/>
              </a:rPr>
              <a:t>2022</a:t>
            </a:r>
            <a:endParaRPr lang="ru-RU" sz="2000" b="1" dirty="0">
              <a:solidFill>
                <a:srgbClr val="FF0000"/>
              </a:solidFill>
              <a:latin typeface="Arial Cyr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668018" y="2695048"/>
            <a:ext cx="1778623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1 179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562839" y="4039705"/>
            <a:ext cx="87674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6</a:t>
            </a:r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,2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314216" y="4113182"/>
            <a:ext cx="486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32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‰</a:t>
            </a:r>
          </a:p>
        </p:txBody>
      </p:sp>
      <p:sp>
        <p:nvSpPr>
          <p:cNvPr id="46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743657" y="5644057"/>
            <a:ext cx="1757485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-1</a:t>
            </a:r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,6 %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D2F4A80-26A1-431A-B7ED-B7841A158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0060" y="641921"/>
            <a:ext cx="720000" cy="720000"/>
          </a:xfrm>
          <a:prstGeom prst="rect">
            <a:avLst/>
          </a:prstGeom>
        </p:spPr>
      </p:pic>
      <p:sp>
        <p:nvSpPr>
          <p:cNvPr id="43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16371" y="1635698"/>
            <a:ext cx="2623246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C32E"/>
                </a:solidFill>
              </a:rPr>
              <a:t>2022 </a:t>
            </a:r>
            <a:r>
              <a:rPr lang="ru-RU" sz="3200" b="1" dirty="0">
                <a:solidFill>
                  <a:srgbClr val="FFC32E"/>
                </a:solidFill>
              </a:rPr>
              <a:t>ГОД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80469" y="2043060"/>
            <a:ext cx="18950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 2022 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0203069B-09BC-47DC-8AA8-182FFE923AA8}"/>
              </a:ext>
            </a:extLst>
          </p:cNvPr>
          <p:cNvSpPr/>
          <p:nvPr/>
        </p:nvSpPr>
        <p:spPr>
          <a:xfrm>
            <a:off x="248051" y="2359580"/>
            <a:ext cx="2315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4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endParaRPr lang="ru-RU" sz="14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Текст 3">
            <a:extLst>
              <a:ext uri="{FF2B5EF4-FFF2-40B4-BE49-F238E27FC236}">
                <a16:creationId xmlns:a16="http://schemas.microsoft.com/office/drawing/2014/main" xmlns="" id="{BCE91596-E392-4DFC-8D8A-8977096E7AF9}"/>
              </a:ext>
            </a:extLst>
          </p:cNvPr>
          <p:cNvSpPr txBox="1">
            <a:spLocks/>
          </p:cNvSpPr>
          <p:nvPr/>
        </p:nvSpPr>
        <p:spPr>
          <a:xfrm>
            <a:off x="137894" y="3548724"/>
            <a:ext cx="2511470" cy="23472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400" b="1" dirty="0"/>
              <a:t>В РАСЧЕТЕ </a:t>
            </a:r>
          </a:p>
          <a:p>
            <a:pPr algn="ctr">
              <a:spcBef>
                <a:spcPts val="0"/>
              </a:spcBef>
            </a:pPr>
            <a:r>
              <a:rPr lang="ru-RU" sz="1400" b="1" dirty="0"/>
              <a:t>НА 1000 ЧЕЛОВЕК</a:t>
            </a:r>
            <a:r>
              <a:rPr lang="ru-RU" sz="1400" dirty="0"/>
              <a:t> </a:t>
            </a:r>
          </a:p>
        </p:txBody>
      </p:sp>
      <p:sp>
        <p:nvSpPr>
          <p:cNvPr id="51" name="Текст 3">
            <a:extLst>
              <a:ext uri="{FF2B5EF4-FFF2-40B4-BE49-F238E27FC236}">
                <a16:creationId xmlns:a16="http://schemas.microsoft.com/office/drawing/2014/main" xmlns="" id="{AA3F9D8F-9A52-498D-9112-D47AB5A88F0D}"/>
              </a:ext>
            </a:extLst>
          </p:cNvPr>
          <p:cNvSpPr txBox="1">
            <a:spLocks/>
          </p:cNvSpPr>
          <p:nvPr/>
        </p:nvSpPr>
        <p:spPr>
          <a:xfrm>
            <a:off x="541944" y="5135112"/>
            <a:ext cx="1991252" cy="26837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ru-RU" sz="1400" b="1" dirty="0"/>
              <a:t>ИЗМЕНЕНИЕ</a:t>
            </a:r>
            <a:r>
              <a:rPr lang="en-US" sz="1400" b="1" dirty="0"/>
              <a:t>, %</a:t>
            </a:r>
            <a:endParaRPr lang="ru-RU" sz="1400" b="1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7EC081E0-787F-45A9-B38A-F8C2F0609997}"/>
              </a:ext>
            </a:extLst>
          </p:cNvPr>
          <p:cNvSpPr/>
          <p:nvPr/>
        </p:nvSpPr>
        <p:spPr>
          <a:xfrm>
            <a:off x="574012" y="5274315"/>
            <a:ext cx="19271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январю –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марту 2021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59046" y="155121"/>
            <a:ext cx="1006418" cy="187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-1049" y="90392"/>
            <a:ext cx="2071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4286"/>
                </a:solidFill>
              </a:rPr>
              <a:t>МОРДОВИЯСТАТ</a:t>
            </a:r>
            <a:endParaRPr lang="ru-RU" sz="1200" b="1" dirty="0">
              <a:solidFill>
                <a:srgbClr val="334286"/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9913602" y="5956542"/>
            <a:ext cx="516677" cy="163430"/>
            <a:chOff x="2156039" y="6355682"/>
            <a:chExt cx="516677" cy="170846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10578216" y="5779293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84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298ADD8A-7F08-774D-BAA7-5F1C1B8F8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070070"/>
              </p:ext>
            </p:extLst>
          </p:nvPr>
        </p:nvGraphicFramePr>
        <p:xfrm>
          <a:off x="374074" y="1473034"/>
          <a:ext cx="11680034" cy="488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0607844" cy="936897"/>
          </a:xfrm>
        </p:spPr>
        <p:txBody>
          <a:bodyPr/>
          <a:lstStyle/>
          <a:p>
            <a:r>
              <a:rPr lang="ru-RU" dirty="0" smtClean="0"/>
              <a:t>КОЭФФИЦИЕНТ РОЖДАЕМОСТИ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по муниципальным образованиям</a:t>
            </a:r>
          </a:p>
          <a:p>
            <a:r>
              <a:rPr lang="ru-RU" sz="2000" dirty="0" smtClean="0"/>
              <a:t>НА 1000 ЧЕЛОВЕК НАСЕЛЕНИЯ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9046" y="155121"/>
            <a:ext cx="1006418" cy="187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10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12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3" name="Группа 12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4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7" name="TextBox 6"/>
          <p:cNvSpPr txBox="1"/>
          <p:nvPr/>
        </p:nvSpPr>
        <p:spPr>
          <a:xfrm>
            <a:off x="-1049" y="90392"/>
            <a:ext cx="2071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4286"/>
                </a:solidFill>
              </a:rPr>
              <a:t>МОРДОВИЯСТАТ</a:t>
            </a:r>
            <a:endParaRPr lang="ru-RU" sz="12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7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59793" y="665989"/>
            <a:ext cx="8051114" cy="501499"/>
          </a:xfrm>
        </p:spPr>
        <p:txBody>
          <a:bodyPr/>
          <a:lstStyle/>
          <a:p>
            <a:r>
              <a:rPr lang="ru-RU" sz="2600" b="1" dirty="0"/>
              <a:t>ЧИСЛО ЗАРЕГИСТРИРОВАННЫХ УМЕРШИХ</a:t>
            </a:r>
          </a:p>
          <a:p>
            <a:pPr>
              <a:lnSpc>
                <a:spcPct val="50000"/>
              </a:lnSpc>
            </a:pPr>
            <a:r>
              <a:rPr lang="ru-RU" sz="1600" dirty="0" smtClean="0"/>
              <a:t>ЧЕЛОВЕК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xmlns="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817296"/>
              </p:ext>
            </p:extLst>
          </p:nvPr>
        </p:nvGraphicFramePr>
        <p:xfrm>
          <a:off x="3106883" y="1512837"/>
          <a:ext cx="8736494" cy="405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1" name="Группа 60"/>
          <p:cNvGrpSpPr/>
          <p:nvPr/>
        </p:nvGrpSpPr>
        <p:grpSpPr>
          <a:xfrm>
            <a:off x="5086664" y="5819972"/>
            <a:ext cx="516677" cy="170846"/>
            <a:chOff x="2156039" y="6355682"/>
            <a:chExt cx="516677" cy="170846"/>
          </a:xfrm>
        </p:grpSpPr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5539835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dirty="0" smtClean="0">
                <a:ln>
                  <a:solidFill>
                    <a:srgbClr val="E1002B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2000" dirty="0">
              <a:ln>
                <a:solidFill>
                  <a:srgbClr val="E1002B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7207885" y="5819972"/>
            <a:ext cx="516677" cy="170846"/>
            <a:chOff x="2156039" y="6355682"/>
            <a:chExt cx="516677" cy="170846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3342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3342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3342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7661056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648929" y="2749631"/>
            <a:ext cx="1838833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3 387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58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507218" y="4072795"/>
            <a:ext cx="1231471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17</a:t>
            </a:r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,8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652373" y="4153480"/>
            <a:ext cx="486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32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‰</a:t>
            </a:r>
          </a:p>
        </p:txBody>
      </p:sp>
      <p:sp>
        <p:nvSpPr>
          <p:cNvPr id="80" name="Текст 3">
            <a:extLst>
              <a:ext uri="{FF2B5EF4-FFF2-40B4-BE49-F238E27FC236}">
                <a16:creationId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514936" y="5455472"/>
            <a:ext cx="154384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-6</a:t>
            </a:r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,3 %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7218" y="3422267"/>
            <a:ext cx="2107275" cy="39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расчете </a:t>
            </a:r>
          </a:p>
          <a:p>
            <a:pPr algn="ctr">
              <a:lnSpc>
                <a:spcPct val="70000"/>
              </a:lnSpc>
            </a:pP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1000 человек </a:t>
            </a:r>
          </a:p>
        </p:txBody>
      </p:sp>
      <p:sp>
        <p:nvSpPr>
          <p:cNvPr id="37" name="Овал 36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1B646A5-4C55-45A9-8E45-F1F2B5363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4602" y="689449"/>
            <a:ext cx="684000" cy="684000"/>
          </a:xfrm>
          <a:prstGeom prst="rect">
            <a:avLst/>
          </a:prstGeom>
        </p:spPr>
      </p:pic>
      <p:sp>
        <p:nvSpPr>
          <p:cNvPr id="41" name="Текст 3">
            <a:extLst>
              <a:ext uri="{FF2B5EF4-FFF2-40B4-BE49-F238E27FC236}">
                <a16:creationId xmlns:a16="http://schemas.microsoft.com/office/drawing/2014/main" xmlns="" id="{C740A8D7-CB30-4711-BAD3-FD5451B068D8}"/>
              </a:ext>
            </a:extLst>
          </p:cNvPr>
          <p:cNvSpPr txBox="1">
            <a:spLocks/>
          </p:cNvSpPr>
          <p:nvPr/>
        </p:nvSpPr>
        <p:spPr>
          <a:xfrm>
            <a:off x="230484" y="1640378"/>
            <a:ext cx="2623246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C32E"/>
                </a:solidFill>
              </a:rPr>
              <a:t>2022 </a:t>
            </a:r>
            <a:r>
              <a:rPr lang="ru-RU" sz="3200" b="1" dirty="0">
                <a:solidFill>
                  <a:srgbClr val="FFC32E"/>
                </a:solidFill>
              </a:rPr>
              <a:t>ГОД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E90EC39F-28D3-49F5-B8BC-1F7668B89501}"/>
              </a:ext>
            </a:extLst>
          </p:cNvPr>
          <p:cNvSpPr/>
          <p:nvPr/>
        </p:nvSpPr>
        <p:spPr>
          <a:xfrm>
            <a:off x="594584" y="2047740"/>
            <a:ext cx="18950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 2022 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74F1AE8D-BAAC-43EB-BA8E-6BA8E0E6F0CF}"/>
              </a:ext>
            </a:extLst>
          </p:cNvPr>
          <p:cNvSpPr/>
          <p:nvPr/>
        </p:nvSpPr>
        <p:spPr>
          <a:xfrm>
            <a:off x="384282" y="2468679"/>
            <a:ext cx="2315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4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endParaRPr lang="ru-RU" sz="14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Текст 3">
            <a:extLst>
              <a:ext uri="{FF2B5EF4-FFF2-40B4-BE49-F238E27FC236}">
                <a16:creationId xmlns:a16="http://schemas.microsoft.com/office/drawing/2014/main" xmlns="" id="{91AAA9BC-7AB2-4A06-8219-20BA07C0CF2B}"/>
              </a:ext>
            </a:extLst>
          </p:cNvPr>
          <p:cNvSpPr txBox="1">
            <a:spLocks/>
          </p:cNvSpPr>
          <p:nvPr/>
        </p:nvSpPr>
        <p:spPr>
          <a:xfrm>
            <a:off x="514936" y="4966842"/>
            <a:ext cx="1991252" cy="26837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ru-RU" sz="1400" b="1" dirty="0"/>
              <a:t>ИЗМЕНЕНИЕ</a:t>
            </a:r>
            <a:r>
              <a:rPr lang="en-US" sz="1400" b="1" dirty="0"/>
              <a:t>, %</a:t>
            </a:r>
            <a:endParaRPr lang="ru-RU" sz="1400" b="1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58E28ED2-1808-4BF6-A852-47856A3A60F3}"/>
              </a:ext>
            </a:extLst>
          </p:cNvPr>
          <p:cNvSpPr/>
          <p:nvPr/>
        </p:nvSpPr>
        <p:spPr>
          <a:xfrm>
            <a:off x="547003" y="5106045"/>
            <a:ext cx="19271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январю –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марту 2021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59046" y="155121"/>
            <a:ext cx="1006418" cy="187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-1049" y="90392"/>
            <a:ext cx="2071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4286"/>
                </a:solidFill>
              </a:rPr>
              <a:t>МОРДОВИЯСТАТ</a:t>
            </a:r>
            <a:endParaRPr lang="ru-RU" sz="1200" b="1" dirty="0">
              <a:solidFill>
                <a:srgbClr val="334286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9356907" y="5818578"/>
            <a:ext cx="516677" cy="170846"/>
            <a:chOff x="2156039" y="6355682"/>
            <a:chExt cx="516677" cy="170846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9884710" y="5658067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5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8830998" cy="7938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КОЭФФИЦИЕНТ СМЕРТНОСТИ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по муниципальным образованиям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НА 1000 ЧЕЛОВЕК НАСЕЛЕНИЯ</a:t>
            </a:r>
            <a:endParaRPr lang="ru-RU" sz="20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298ADD8A-7F08-774D-BAA7-5F1C1B8F8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575433"/>
              </p:ext>
            </p:extLst>
          </p:nvPr>
        </p:nvGraphicFramePr>
        <p:xfrm>
          <a:off x="374074" y="1090655"/>
          <a:ext cx="11680034" cy="513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9" name="Группа 8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3" name="Прямоугольник 12"/>
          <p:cNvSpPr/>
          <p:nvPr/>
        </p:nvSpPr>
        <p:spPr>
          <a:xfrm>
            <a:off x="259046" y="155121"/>
            <a:ext cx="1006418" cy="187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1049" y="90392"/>
            <a:ext cx="2071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4286"/>
                </a:solidFill>
              </a:rPr>
              <a:t>МОРДОВИЯСТАТ</a:t>
            </a:r>
            <a:endParaRPr lang="ru-RU" sz="12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1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xmlns="" id="{19AB833F-4A58-479C-A365-815EFED299BC}"/>
              </a:ext>
            </a:extLst>
          </p:cNvPr>
          <p:cNvSpPr txBox="1">
            <a:spLocks/>
          </p:cNvSpPr>
          <p:nvPr/>
        </p:nvSpPr>
        <p:spPr>
          <a:xfrm>
            <a:off x="1055194" y="1340798"/>
            <a:ext cx="6050860" cy="296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Число умерших в возрасте до 1 года (человек)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F2AA1EF4-B216-4033-894D-DEF84FBFEEF2}"/>
              </a:ext>
            </a:extLst>
          </p:cNvPr>
          <p:cNvCxnSpPr>
            <a:cxnSpLocks/>
          </p:cNvCxnSpPr>
          <p:nvPr/>
        </p:nvCxnSpPr>
        <p:spPr>
          <a:xfrm>
            <a:off x="624310" y="3322686"/>
            <a:ext cx="10996883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79" name="Группа 78"/>
          <p:cNvGrpSpPr/>
          <p:nvPr/>
        </p:nvGrpSpPr>
        <p:grpSpPr>
          <a:xfrm>
            <a:off x="4048490" y="6321026"/>
            <a:ext cx="516677" cy="170846"/>
            <a:chOff x="2156039" y="6355682"/>
            <a:chExt cx="516677" cy="170846"/>
          </a:xfrm>
        </p:grpSpPr>
        <p:cxnSp>
          <p:nvCxnSpPr>
            <p:cNvPr id="80" name="Прямая соединительная линия 79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4565167" y="6195361"/>
            <a:ext cx="10589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6518204" y="6307237"/>
            <a:ext cx="516677" cy="170846"/>
            <a:chOff x="2156039" y="6355682"/>
            <a:chExt cx="516677" cy="170846"/>
          </a:xfrm>
        </p:grpSpPr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3342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3342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3342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7106054" y="6192605"/>
            <a:ext cx="10589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xmlns="" id="{69C9959E-5C13-45CD-8AF7-8BED918A2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1056939"/>
              </p:ext>
            </p:extLst>
          </p:nvPr>
        </p:nvGraphicFramePr>
        <p:xfrm>
          <a:off x="371475" y="4145972"/>
          <a:ext cx="11506137" cy="182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Диаграмма 42">
            <a:extLst>
              <a:ext uri="{FF2B5EF4-FFF2-40B4-BE49-F238E27FC236}">
                <a16:creationId xmlns:a16="http://schemas.microsoft.com/office/drawing/2014/main" xmlns="" id="{69C9959E-5C13-45CD-8AF7-8BED918A2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378622"/>
              </p:ext>
            </p:extLst>
          </p:nvPr>
        </p:nvGraphicFramePr>
        <p:xfrm>
          <a:off x="369682" y="1498287"/>
          <a:ext cx="11506137" cy="18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Заголовок 1">
            <a:extLst>
              <a:ext uri="{FF2B5EF4-FFF2-40B4-BE49-F238E27FC236}">
                <a16:creationId xmlns:a16="http://schemas.microsoft.com/office/drawing/2014/main" xmlns="" id="{52BF30E5-6BF0-419A-A2AF-8AFE256AACB2}"/>
              </a:ext>
            </a:extLst>
          </p:cNvPr>
          <p:cNvSpPr txBox="1">
            <a:spLocks/>
          </p:cNvSpPr>
          <p:nvPr/>
        </p:nvSpPr>
        <p:spPr>
          <a:xfrm>
            <a:off x="9323543" y="1319676"/>
            <a:ext cx="2386984" cy="521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ИЗМЕНЕНИЕ</a:t>
            </a: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(январь-март 2022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года к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январю-марту 2021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года)</a:t>
            </a:r>
          </a:p>
        </p:txBody>
      </p:sp>
      <p:sp>
        <p:nvSpPr>
          <p:cNvPr id="77" name="Заголовок 1">
            <a:extLst>
              <a:ext uri="{FF2B5EF4-FFF2-40B4-BE49-F238E27FC236}">
                <a16:creationId xmlns:a16="http://schemas.microsoft.com/office/drawing/2014/main" xmlns="" id="{19AB833F-4A58-479C-A365-815EFED299BC}"/>
              </a:ext>
            </a:extLst>
          </p:cNvPr>
          <p:cNvSpPr txBox="1">
            <a:spLocks/>
          </p:cNvSpPr>
          <p:nvPr/>
        </p:nvSpPr>
        <p:spPr>
          <a:xfrm>
            <a:off x="721079" y="3464450"/>
            <a:ext cx="7533459" cy="494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Коэффициент младенческой смертности, на 1000 родившихся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живыми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(накопленным итогом)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84350" y="818657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-66,</a:t>
            </a: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7%</a:t>
            </a:r>
            <a:endParaRPr lang="ru-RU" sz="2400" b="1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849222" y="3408146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-65,</a:t>
            </a: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9%</a:t>
            </a:r>
            <a:endParaRPr lang="ru-RU" sz="2400" b="1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Заголовок 1">
            <a:extLst>
              <a:ext uri="{FF2B5EF4-FFF2-40B4-BE49-F238E27FC236}">
                <a16:creationId xmlns:a16="http://schemas.microsoft.com/office/drawing/2014/main" xmlns="" id="{52BF30E5-6BF0-419A-A2AF-8AFE256AACB2}"/>
              </a:ext>
            </a:extLst>
          </p:cNvPr>
          <p:cNvSpPr txBox="1">
            <a:spLocks/>
          </p:cNvSpPr>
          <p:nvPr/>
        </p:nvSpPr>
        <p:spPr>
          <a:xfrm>
            <a:off x="9310905" y="3885152"/>
            <a:ext cx="2386984" cy="521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ИЗМЕНЕНИЕ</a:t>
            </a: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(январь-март 2022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года к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январю-марту 2021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года)</a:t>
            </a:r>
          </a:p>
        </p:txBody>
      </p:sp>
      <p:sp>
        <p:nvSpPr>
          <p:cNvPr id="36" name="Овал 35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E2EDDF00-AA79-45DB-A1E4-21A1FEFA8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79943" y="711193"/>
            <a:ext cx="648000" cy="648000"/>
          </a:xfrm>
          <a:prstGeom prst="rect">
            <a:avLst/>
          </a:prstGeom>
        </p:spPr>
      </p:pic>
      <p:sp>
        <p:nvSpPr>
          <p:cNvPr id="38" name="Текст 3"/>
          <p:cNvSpPr txBox="1">
            <a:spLocks/>
          </p:cNvSpPr>
          <p:nvPr/>
        </p:nvSpPr>
        <p:spPr>
          <a:xfrm>
            <a:off x="1439586" y="745529"/>
            <a:ext cx="9280451" cy="54484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ПОКАЗАТЕЛИ МЛАДЕНЧЕСКОЙ СМЕРТНОСТИ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59046" y="155121"/>
            <a:ext cx="1006418" cy="187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-1049" y="90392"/>
            <a:ext cx="2071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4286"/>
                </a:solidFill>
              </a:rPr>
              <a:t>МОРДОВИЯСТАТ</a:t>
            </a:r>
            <a:endParaRPr lang="ru-RU" sz="1200" b="1" dirty="0">
              <a:solidFill>
                <a:srgbClr val="334286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9154626" y="6307237"/>
            <a:ext cx="516677" cy="170846"/>
            <a:chOff x="2156039" y="6355682"/>
            <a:chExt cx="516677" cy="170846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91B49EA5-468D-47ED-896D-561C8F4FE9D0}"/>
              </a:ext>
            </a:extLst>
          </p:cNvPr>
          <p:cNvSpPr/>
          <p:nvPr/>
        </p:nvSpPr>
        <p:spPr>
          <a:xfrm>
            <a:off x="9761969" y="6172041"/>
            <a:ext cx="10589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159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9733</TotalTime>
  <Words>620</Words>
  <Application>Microsoft Office PowerPoint</Application>
  <PresentationFormat>Произвольный</PresentationFormat>
  <Paragraphs>342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Богатырева Людмила Алексеевна</cp:lastModifiedBy>
  <cp:revision>604</cp:revision>
  <cp:lastPrinted>2020-04-08T15:39:00Z</cp:lastPrinted>
  <dcterms:created xsi:type="dcterms:W3CDTF">2020-03-31T09:31:17Z</dcterms:created>
  <dcterms:modified xsi:type="dcterms:W3CDTF">2022-05-04T12:08:43Z</dcterms:modified>
</cp:coreProperties>
</file>